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 id="2147483676" r:id="rId3"/>
  </p:sldMasterIdLst>
  <p:notesMasterIdLst>
    <p:notesMasterId r:id="rId48"/>
  </p:notesMasterIdLst>
  <p:sldIdLst>
    <p:sldId id="749" r:id="rId4"/>
    <p:sldId id="750" r:id="rId5"/>
    <p:sldId id="682" r:id="rId6"/>
    <p:sldId id="672" r:id="rId7"/>
    <p:sldId id="677" r:id="rId8"/>
    <p:sldId id="683" r:id="rId9"/>
    <p:sldId id="678" r:id="rId10"/>
    <p:sldId id="679" r:id="rId11"/>
    <p:sldId id="685" r:id="rId12"/>
    <p:sldId id="675" r:id="rId13"/>
    <p:sldId id="716" r:id="rId14"/>
    <p:sldId id="684" r:id="rId15"/>
    <p:sldId id="674" r:id="rId16"/>
    <p:sldId id="590" r:id="rId17"/>
    <p:sldId id="686" r:id="rId18"/>
    <p:sldId id="687" r:id="rId19"/>
    <p:sldId id="688" r:id="rId20"/>
    <p:sldId id="692" r:id="rId21"/>
    <p:sldId id="693" r:id="rId22"/>
    <p:sldId id="695" r:id="rId23"/>
    <p:sldId id="696" r:id="rId24"/>
    <p:sldId id="697" r:id="rId25"/>
    <p:sldId id="698" r:id="rId26"/>
    <p:sldId id="699" r:id="rId27"/>
    <p:sldId id="700" r:id="rId28"/>
    <p:sldId id="718" r:id="rId29"/>
    <p:sldId id="719" r:id="rId30"/>
    <p:sldId id="702" r:id="rId31"/>
    <p:sldId id="721" r:id="rId32"/>
    <p:sldId id="722" r:id="rId33"/>
    <p:sldId id="706" r:id="rId34"/>
    <p:sldId id="707" r:id="rId35"/>
    <p:sldId id="708" r:id="rId36"/>
    <p:sldId id="709" r:id="rId37"/>
    <p:sldId id="727" r:id="rId38"/>
    <p:sldId id="711" r:id="rId39"/>
    <p:sldId id="712" r:id="rId40"/>
    <p:sldId id="742" r:id="rId41"/>
    <p:sldId id="736" r:id="rId42"/>
    <p:sldId id="744" r:id="rId43"/>
    <p:sldId id="747" r:id="rId44"/>
    <p:sldId id="732" r:id="rId45"/>
    <p:sldId id="734" r:id="rId46"/>
    <p:sldId id="733" r:id="rId47"/>
  </p:sldIdLst>
  <p:sldSz cx="9144000" cy="5143500" type="screen16x9"/>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55F298-F8E3-42C1-B556-F2A80114F5B1}">
          <p14:sldIdLst>
            <p14:sldId id="749"/>
            <p14:sldId id="750"/>
            <p14:sldId id="682"/>
            <p14:sldId id="672"/>
            <p14:sldId id="677"/>
            <p14:sldId id="683"/>
            <p14:sldId id="678"/>
            <p14:sldId id="679"/>
            <p14:sldId id="685"/>
            <p14:sldId id="675"/>
            <p14:sldId id="716"/>
            <p14:sldId id="684"/>
            <p14:sldId id="674"/>
            <p14:sldId id="590"/>
            <p14:sldId id="686"/>
            <p14:sldId id="687"/>
            <p14:sldId id="688"/>
            <p14:sldId id="692"/>
            <p14:sldId id="693"/>
            <p14:sldId id="695"/>
            <p14:sldId id="696"/>
            <p14:sldId id="697"/>
            <p14:sldId id="698"/>
            <p14:sldId id="699"/>
            <p14:sldId id="700"/>
            <p14:sldId id="718"/>
            <p14:sldId id="719"/>
            <p14:sldId id="702"/>
            <p14:sldId id="721"/>
            <p14:sldId id="722"/>
            <p14:sldId id="706"/>
            <p14:sldId id="707"/>
            <p14:sldId id="708"/>
            <p14:sldId id="709"/>
            <p14:sldId id="727"/>
            <p14:sldId id="711"/>
            <p14:sldId id="712"/>
            <p14:sldId id="742"/>
            <p14:sldId id="736"/>
            <p14:sldId id="744"/>
            <p14:sldId id="747"/>
            <p14:sldId id="732"/>
            <p14:sldId id="734"/>
            <p14:sldId id="733"/>
          </p14:sldIdLst>
        </p14:section>
        <p14:section name="Tips" id="{CD053969-D9A3-4350-95F0-399AFB978791}">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9966FF"/>
    <a:srgbClr val="C55A11"/>
    <a:srgbClr val="0F0D0A"/>
    <a:srgbClr val="36281C"/>
    <a:srgbClr val="241D15"/>
    <a:srgbClr val="2F2219"/>
    <a:srgbClr val="32241A"/>
    <a:srgbClr val="291F16"/>
    <a:srgbClr val="5924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84" autoAdjust="0"/>
    <p:restoredTop sz="92849" autoAdjust="0"/>
  </p:normalViewPr>
  <p:slideViewPr>
    <p:cSldViewPr snapToGrid="0" showGuides="1">
      <p:cViewPr varScale="1">
        <p:scale>
          <a:sx n="150" d="100"/>
          <a:sy n="150"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748" cy="351433"/>
          </a:xfrm>
          <a:prstGeom prst="rect">
            <a:avLst/>
          </a:prstGeom>
        </p:spPr>
        <p:txBody>
          <a:bodyPr vert="horz" lIns="88139" tIns="44070" rIns="88139" bIns="44070" rtlCol="0"/>
          <a:lstStyle>
            <a:lvl1pPr algn="l">
              <a:defRPr sz="1200"/>
            </a:lvl1pPr>
          </a:lstStyle>
          <a:p>
            <a:endParaRPr lang="en-US"/>
          </a:p>
        </p:txBody>
      </p:sp>
      <p:sp>
        <p:nvSpPr>
          <p:cNvPr id="3" name="Date Placeholder 2"/>
          <p:cNvSpPr>
            <a:spLocks noGrp="1"/>
          </p:cNvSpPr>
          <p:nvPr>
            <p:ph type="dt" idx="1"/>
          </p:nvPr>
        </p:nvSpPr>
        <p:spPr>
          <a:xfrm>
            <a:off x="5266115" y="1"/>
            <a:ext cx="4028748" cy="351433"/>
          </a:xfrm>
          <a:prstGeom prst="rect">
            <a:avLst/>
          </a:prstGeom>
        </p:spPr>
        <p:txBody>
          <a:bodyPr vert="horz" lIns="88139" tIns="44070" rIns="88139" bIns="44070" rtlCol="0"/>
          <a:lstStyle>
            <a:lvl1pPr algn="r">
              <a:defRPr sz="1200"/>
            </a:lvl1pPr>
          </a:lstStyle>
          <a:p>
            <a:fld id="{3438D760-CC9C-4F6B-AE5D-E68977453235}" type="datetimeFigureOut">
              <a:rPr lang="en-US" smtClean="0"/>
              <a:t>11/6/2024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88139" tIns="44070" rIns="88139" bIns="44070" rtlCol="0" anchor="ctr"/>
          <a:lstStyle/>
          <a:p>
            <a:endParaRPr lang="en-US"/>
          </a:p>
        </p:txBody>
      </p:sp>
      <p:sp>
        <p:nvSpPr>
          <p:cNvPr id="5" name="Notes Placeholder 4"/>
          <p:cNvSpPr>
            <a:spLocks noGrp="1"/>
          </p:cNvSpPr>
          <p:nvPr>
            <p:ph type="body" sz="quarter" idx="3"/>
          </p:nvPr>
        </p:nvSpPr>
        <p:spPr>
          <a:xfrm>
            <a:off x="929948" y="3374364"/>
            <a:ext cx="7436505" cy="2759736"/>
          </a:xfrm>
          <a:prstGeom prst="rect">
            <a:avLst/>
          </a:prstGeom>
        </p:spPr>
        <p:txBody>
          <a:bodyPr vert="horz" lIns="88139" tIns="44070" rIns="88139" bIns="4407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968"/>
            <a:ext cx="4028748" cy="351432"/>
          </a:xfrm>
          <a:prstGeom prst="rect">
            <a:avLst/>
          </a:prstGeom>
        </p:spPr>
        <p:txBody>
          <a:bodyPr vert="horz" lIns="88139" tIns="44070" rIns="88139" bIns="44070" rtlCol="0" anchor="b"/>
          <a:lstStyle>
            <a:lvl1pPr algn="l">
              <a:defRPr sz="1200"/>
            </a:lvl1pPr>
          </a:lstStyle>
          <a:p>
            <a:endParaRPr lang="en-US"/>
          </a:p>
        </p:txBody>
      </p:sp>
      <p:sp>
        <p:nvSpPr>
          <p:cNvPr id="7" name="Slide Number Placeholder 6"/>
          <p:cNvSpPr>
            <a:spLocks noGrp="1"/>
          </p:cNvSpPr>
          <p:nvPr>
            <p:ph type="sldNum" sz="quarter" idx="5"/>
          </p:nvPr>
        </p:nvSpPr>
        <p:spPr>
          <a:xfrm>
            <a:off x="5266115" y="6658968"/>
            <a:ext cx="4028748" cy="351432"/>
          </a:xfrm>
          <a:prstGeom prst="rect">
            <a:avLst/>
          </a:prstGeom>
        </p:spPr>
        <p:txBody>
          <a:bodyPr vert="horz" lIns="88139" tIns="44070" rIns="88139" bIns="44070" rtlCol="0" anchor="b"/>
          <a:lstStyle>
            <a:lvl1pPr algn="r">
              <a:defRPr sz="1200"/>
            </a:lvl1pPr>
          </a:lstStyle>
          <a:p>
            <a:fld id="{DE9FE617-F928-4288-AC71-01B9CB5C353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FE617-F928-4288-AC71-01B9CB5C353A}" type="slidenum">
              <a:rPr lang="en-US" smtClean="0"/>
              <a:t>1</a:t>
            </a:fld>
            <a:endParaRPr lang="en-US"/>
          </a:p>
        </p:txBody>
      </p:sp>
    </p:spTree>
    <p:extLst>
      <p:ext uri="{BB962C8B-B14F-4D97-AF65-F5344CB8AC3E}">
        <p14:creationId xmlns:p14="http://schemas.microsoft.com/office/powerpoint/2010/main" val="610223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38BB6-B6E3-54B7-00A6-B2D88A8F6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86521-C98B-0B87-FB81-913B57AC9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1DB8F-34BB-FA69-9267-7E25F00E9F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B454CA-73EB-AAD8-3799-C3731BC71C39}"/>
              </a:ext>
            </a:extLst>
          </p:cNvPr>
          <p:cNvSpPr>
            <a:spLocks noGrp="1"/>
          </p:cNvSpPr>
          <p:nvPr>
            <p:ph type="sldNum" sz="quarter" idx="5"/>
          </p:nvPr>
        </p:nvSpPr>
        <p:spPr/>
        <p:txBody>
          <a:bodyPr/>
          <a:lstStyle/>
          <a:p>
            <a:fld id="{DE9FE617-F928-4288-AC71-01B9CB5C353A}" type="slidenum">
              <a:rPr lang="en-US" smtClean="0"/>
              <a:t>2</a:t>
            </a:fld>
            <a:endParaRPr lang="en-US"/>
          </a:p>
        </p:txBody>
      </p:sp>
    </p:spTree>
    <p:extLst>
      <p:ext uri="{BB962C8B-B14F-4D97-AF65-F5344CB8AC3E}">
        <p14:creationId xmlns:p14="http://schemas.microsoft.com/office/powerpoint/2010/main" val="3974294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354" y="0"/>
            <a:ext cx="9141291" cy="51435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354" y="0"/>
            <a:ext cx="9141291" cy="5143500"/>
          </a:xfrm>
          <a:prstGeom prst="rect">
            <a:avLst/>
          </a:prstGeom>
        </p:spPr>
      </p:pic>
      <p:sp>
        <p:nvSpPr>
          <p:cNvPr id="2" name="Rectangle 1"/>
          <p:cNvSpPr/>
          <p:nvPr userDrawn="1"/>
        </p:nvSpPr>
        <p:spPr>
          <a:xfrm>
            <a:off x="0" y="4578564"/>
            <a:ext cx="1978819" cy="338554"/>
          </a:xfrm>
          <a:prstGeom prst="rect">
            <a:avLst/>
          </a:prstGeom>
          <a:noFill/>
        </p:spPr>
        <p:txBody>
          <a:bodyPr wrap="square" lIns="91440" tIns="45720" rIns="91440" bIns="45720">
            <a:spAutoFit/>
          </a:bodyPr>
          <a:lstStyle/>
          <a:p>
            <a:pPr algn="ctr"/>
            <a:r>
              <a:rPr lang="en-US" sz="16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sp>
        <p:nvSpPr>
          <p:cNvPr id="3" name="Rectangle 2"/>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4" name="Rectangle 3"/>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578564"/>
            <a:ext cx="1978819" cy="338554"/>
          </a:xfrm>
          <a:prstGeom prst="rect">
            <a:avLst/>
          </a:prstGeom>
          <a:noFill/>
        </p:spPr>
        <p:txBody>
          <a:bodyPr wrap="square" lIns="91440" tIns="45720" rIns="91440" bIns="45720">
            <a:spAutoFit/>
          </a:bodyPr>
          <a:lstStyle/>
          <a:p>
            <a:pPr algn="ctr"/>
            <a:r>
              <a:rPr lang="en-US" sz="1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578564"/>
            <a:ext cx="1978819" cy="338554"/>
          </a:xfrm>
          <a:prstGeom prst="rect">
            <a:avLst/>
          </a:prstGeom>
          <a:noFill/>
          <a:ln>
            <a:noFill/>
          </a:ln>
        </p:spPr>
        <p:txBody>
          <a:bodyPr wrap="square" lIns="91440" tIns="45720" rIns="91440" bIns="45720">
            <a:spAutoFit/>
          </a:bodyPr>
          <a:lstStyle/>
          <a:p>
            <a:pPr algn="ctr"/>
            <a:r>
              <a:rPr lang="en-US" sz="1600" b="1" cap="none" spc="50">
                <a:ln w="0">
                  <a:noFill/>
                </a:ln>
                <a:solidFill>
                  <a:schemeClr val="tx1">
                    <a:lumMod val="85000"/>
                    <a:lumOff val="15000"/>
                  </a:schemeClr>
                </a:solid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noFill/>
                </a:ln>
                <a:solidFill>
                  <a:schemeClr val="tx1">
                    <a:lumMod val="85000"/>
                    <a:lumOff val="15000"/>
                  </a:schemeClr>
                </a:solid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noFill/>
                </a:ln>
                <a:solidFill>
                  <a:schemeClr val="tx1">
                    <a:lumMod val="85000"/>
                    <a:lumOff val="15000"/>
                  </a:schemeClr>
                </a:solidFill>
                <a:effectLst>
                  <a:innerShdw blurRad="63500" dist="50800" dir="13500000">
                    <a:srgbClr val="000000">
                      <a:alpha val="50000"/>
                    </a:srgbClr>
                  </a:innerShdw>
                </a:effectLst>
                <a:latin typeface="Bebas Neue" panose="020B0606020202050201" pitchFamily="34" charset="0"/>
              </a:rPr>
              <a:t>FATHER’S TIMELINE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002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0" name="Picture 9" descr="A dark brown surface with white spots&#10;&#10;Description automatically generated"/>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52AA33-351D-49EC-8505-F4C29BF5BB6C}" type="datetimeFigureOut">
              <a:rPr lang="en-US" smtClean="0"/>
              <a:t>11/6/2024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52AA33-351D-49EC-8505-F4C29BF5BB6C}" type="datetimeFigureOut">
              <a:rPr lang="en-US" smtClean="0"/>
              <a:t>11/6/2024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52AA33-351D-49EC-8505-F4C29BF5BB6C}" type="datetimeFigureOut">
              <a:rPr lang="en-US" smtClean="0"/>
              <a:t>11/6/2024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B52AA33-351D-49EC-8505-F4C29BF5BB6C}"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B52AA33-351D-49EC-8505-F4C29BF5BB6C}"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meline_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7369" y="273844"/>
            <a:ext cx="8489263" cy="698219"/>
          </a:xfrm>
        </p:spPr>
        <p:txBody>
          <a:bodyPr tIns="91440" bIns="0">
            <a:noAutofit/>
          </a:bodyPr>
          <a:lstStyle>
            <a:lvl1pPr algn="ctr">
              <a:defRPr sz="3750">
                <a:solidFill>
                  <a:schemeClr val="accent5"/>
                </a:solidFill>
              </a:defRPr>
            </a:lvl1pPr>
          </a:lstStyle>
          <a:p>
            <a:r>
              <a:rPr lang="en-US" dirty="0"/>
              <a:t>Add title</a:t>
            </a:r>
          </a:p>
        </p:txBody>
      </p:sp>
      <p:sp>
        <p:nvSpPr>
          <p:cNvPr id="7" name="Text Placeholder 6"/>
          <p:cNvSpPr>
            <a:spLocks noGrp="1"/>
          </p:cNvSpPr>
          <p:nvPr>
            <p:ph type="body" sz="quarter" idx="10" hasCustomPrompt="1"/>
          </p:nvPr>
        </p:nvSpPr>
        <p:spPr>
          <a:xfrm>
            <a:off x="327369" y="972063"/>
            <a:ext cx="8489263" cy="431006"/>
          </a:xfrm>
        </p:spPr>
        <p:txBody>
          <a:bodyPr>
            <a:noAutofit/>
          </a:bodyPr>
          <a:lstStyle>
            <a:lvl1pPr marL="0" indent="0" algn="ctr">
              <a:buNone/>
              <a:defRPr sz="1500" b="1" cap="all" spc="225" baseline="0">
                <a:solidFill>
                  <a:schemeClr val="accent5"/>
                </a:solidFill>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SUBTITLE</a:t>
            </a:r>
          </a:p>
        </p:txBody>
      </p:sp>
      <p:sp>
        <p:nvSpPr>
          <p:cNvPr id="8" name="Text Placeholder 6"/>
          <p:cNvSpPr>
            <a:spLocks noGrp="1"/>
          </p:cNvSpPr>
          <p:nvPr>
            <p:ph type="body" sz="quarter" idx="11" hasCustomPrompt="1"/>
          </p:nvPr>
        </p:nvSpPr>
        <p:spPr>
          <a:xfrm>
            <a:off x="320827"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1" name="Text Placeholder 6"/>
          <p:cNvSpPr>
            <a:spLocks noGrp="1"/>
          </p:cNvSpPr>
          <p:nvPr>
            <p:ph type="body" sz="quarter" idx="12" hasCustomPrompt="1"/>
          </p:nvPr>
        </p:nvSpPr>
        <p:spPr>
          <a:xfrm>
            <a:off x="1554025"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2" name="Text Placeholder 6"/>
          <p:cNvSpPr>
            <a:spLocks noGrp="1"/>
          </p:cNvSpPr>
          <p:nvPr>
            <p:ph type="body" sz="quarter" idx="13" hasCustomPrompt="1"/>
          </p:nvPr>
        </p:nvSpPr>
        <p:spPr>
          <a:xfrm>
            <a:off x="2772377"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3" name="Text Placeholder 6"/>
          <p:cNvSpPr>
            <a:spLocks noGrp="1"/>
          </p:cNvSpPr>
          <p:nvPr>
            <p:ph type="body" sz="quarter" idx="14" hasCustomPrompt="1"/>
          </p:nvPr>
        </p:nvSpPr>
        <p:spPr>
          <a:xfrm>
            <a:off x="4007663"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4" name="Text Placeholder 6"/>
          <p:cNvSpPr>
            <a:spLocks noGrp="1"/>
          </p:cNvSpPr>
          <p:nvPr>
            <p:ph type="body" sz="quarter" idx="15" hasCustomPrompt="1"/>
          </p:nvPr>
        </p:nvSpPr>
        <p:spPr>
          <a:xfrm>
            <a:off x="5226016"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5" name="Text Placeholder 6"/>
          <p:cNvSpPr>
            <a:spLocks noGrp="1"/>
          </p:cNvSpPr>
          <p:nvPr>
            <p:ph type="body" sz="quarter" idx="16" hasCustomPrompt="1"/>
          </p:nvPr>
        </p:nvSpPr>
        <p:spPr>
          <a:xfrm>
            <a:off x="6444368"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XXXX</a:t>
            </a:r>
          </a:p>
        </p:txBody>
      </p:sp>
      <p:sp>
        <p:nvSpPr>
          <p:cNvPr id="16" name="Text Placeholder 6"/>
          <p:cNvSpPr>
            <a:spLocks noGrp="1"/>
          </p:cNvSpPr>
          <p:nvPr>
            <p:ph type="body" sz="quarter" idx="17" hasCustomPrompt="1"/>
          </p:nvPr>
        </p:nvSpPr>
        <p:spPr>
          <a:xfrm>
            <a:off x="7672728"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XXXX</a:t>
            </a:r>
          </a:p>
        </p:txBody>
      </p:sp>
      <p:sp>
        <p:nvSpPr>
          <p:cNvPr id="17" name="Text Placeholder 6"/>
          <p:cNvSpPr>
            <a:spLocks noGrp="1"/>
          </p:cNvSpPr>
          <p:nvPr>
            <p:ph type="body" sz="quarter" idx="18" hasCustomPrompt="1"/>
          </p:nvPr>
        </p:nvSpPr>
        <p:spPr>
          <a:xfrm>
            <a:off x="320827"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18" name="Text Placeholder 6"/>
          <p:cNvSpPr>
            <a:spLocks noGrp="1"/>
          </p:cNvSpPr>
          <p:nvPr>
            <p:ph type="body" sz="quarter" idx="19" hasCustomPrompt="1"/>
          </p:nvPr>
        </p:nvSpPr>
        <p:spPr>
          <a:xfrm>
            <a:off x="1554025"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19" name="Text Placeholder 6"/>
          <p:cNvSpPr>
            <a:spLocks noGrp="1"/>
          </p:cNvSpPr>
          <p:nvPr>
            <p:ph type="body" sz="quarter" idx="20" hasCustomPrompt="1"/>
          </p:nvPr>
        </p:nvSpPr>
        <p:spPr>
          <a:xfrm>
            <a:off x="2772377"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0" name="Text Placeholder 6"/>
          <p:cNvSpPr>
            <a:spLocks noGrp="1"/>
          </p:cNvSpPr>
          <p:nvPr>
            <p:ph type="body" sz="quarter" idx="21" hasCustomPrompt="1"/>
          </p:nvPr>
        </p:nvSpPr>
        <p:spPr>
          <a:xfrm>
            <a:off x="4007663"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1" name="Text Placeholder 6"/>
          <p:cNvSpPr>
            <a:spLocks noGrp="1"/>
          </p:cNvSpPr>
          <p:nvPr>
            <p:ph type="body" sz="quarter" idx="22" hasCustomPrompt="1"/>
          </p:nvPr>
        </p:nvSpPr>
        <p:spPr>
          <a:xfrm>
            <a:off x="5226016"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2" name="Text Placeholder 6"/>
          <p:cNvSpPr>
            <a:spLocks noGrp="1"/>
          </p:cNvSpPr>
          <p:nvPr>
            <p:ph type="body" sz="quarter" idx="23" hasCustomPrompt="1"/>
          </p:nvPr>
        </p:nvSpPr>
        <p:spPr>
          <a:xfrm>
            <a:off x="6444368"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3" name="Text Placeholder 6"/>
          <p:cNvSpPr>
            <a:spLocks noGrp="1"/>
          </p:cNvSpPr>
          <p:nvPr>
            <p:ph type="body" sz="quarter" idx="24" hasCustomPrompt="1"/>
          </p:nvPr>
        </p:nvSpPr>
        <p:spPr>
          <a:xfrm>
            <a:off x="7672728"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a:t>
            </a:r>
          </a:p>
        </p:txBody>
      </p:sp>
      <p:sp>
        <p:nvSpPr>
          <p:cNvPr id="26" name="Text Placeholder 6"/>
          <p:cNvSpPr>
            <a:spLocks noGrp="1"/>
          </p:cNvSpPr>
          <p:nvPr>
            <p:ph type="body" sz="quarter" idx="25" hasCustomPrompt="1"/>
          </p:nvPr>
        </p:nvSpPr>
        <p:spPr>
          <a:xfrm>
            <a:off x="320827"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7" name="Text Placeholder 6"/>
          <p:cNvSpPr>
            <a:spLocks noGrp="1"/>
          </p:cNvSpPr>
          <p:nvPr>
            <p:ph type="body" sz="quarter" idx="26" hasCustomPrompt="1"/>
          </p:nvPr>
        </p:nvSpPr>
        <p:spPr>
          <a:xfrm>
            <a:off x="1542373"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8" name="Text Placeholder 6"/>
          <p:cNvSpPr>
            <a:spLocks noGrp="1"/>
          </p:cNvSpPr>
          <p:nvPr>
            <p:ph type="body" sz="quarter" idx="27" hasCustomPrompt="1"/>
          </p:nvPr>
        </p:nvSpPr>
        <p:spPr>
          <a:xfrm>
            <a:off x="2763918" y="2691373"/>
            <a:ext cx="1159990"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9" name="Text Placeholder 6"/>
          <p:cNvSpPr>
            <a:spLocks noGrp="1"/>
          </p:cNvSpPr>
          <p:nvPr>
            <p:ph type="body" sz="quarter" idx="28" hasCustomPrompt="1"/>
          </p:nvPr>
        </p:nvSpPr>
        <p:spPr>
          <a:xfrm>
            <a:off x="4008091"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0" name="Text Placeholder 6"/>
          <p:cNvSpPr>
            <a:spLocks noGrp="1"/>
          </p:cNvSpPr>
          <p:nvPr>
            <p:ph type="body" sz="quarter" idx="29" hasCustomPrompt="1"/>
          </p:nvPr>
        </p:nvSpPr>
        <p:spPr>
          <a:xfrm>
            <a:off x="5229636"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1" name="Text Placeholder 6"/>
          <p:cNvSpPr>
            <a:spLocks noGrp="1"/>
          </p:cNvSpPr>
          <p:nvPr>
            <p:ph type="body" sz="quarter" idx="30" hasCustomPrompt="1"/>
          </p:nvPr>
        </p:nvSpPr>
        <p:spPr>
          <a:xfrm>
            <a:off x="6451181"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2" name="Text Placeholder 6"/>
          <p:cNvSpPr>
            <a:spLocks noGrp="1"/>
          </p:cNvSpPr>
          <p:nvPr>
            <p:ph type="body" sz="quarter" idx="31" hasCustomPrompt="1"/>
          </p:nvPr>
        </p:nvSpPr>
        <p:spPr>
          <a:xfrm>
            <a:off x="7672728"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4" name="Picture Placeholder 33"/>
          <p:cNvSpPr>
            <a:spLocks noGrp="1"/>
          </p:cNvSpPr>
          <p:nvPr>
            <p:ph type="pic" sz="quarter" idx="32"/>
          </p:nvPr>
        </p:nvSpPr>
        <p:spPr>
          <a:xfrm>
            <a:off x="0" y="3758184"/>
            <a:ext cx="1282446" cy="1385316"/>
          </a:xfrm>
        </p:spPr>
        <p:txBody>
          <a:bodyPr anchor="ctr">
            <a:normAutofit/>
          </a:bodyPr>
          <a:lstStyle>
            <a:lvl1pPr marL="0" indent="0" algn="ctr">
              <a:buNone/>
              <a:defRPr sz="1200"/>
            </a:lvl1pPr>
          </a:lstStyle>
          <a:p>
            <a:endParaRPr lang="en-US" dirty="0"/>
          </a:p>
        </p:txBody>
      </p:sp>
      <p:sp>
        <p:nvSpPr>
          <p:cNvPr id="36" name="Picture Placeholder 33"/>
          <p:cNvSpPr>
            <a:spLocks noGrp="1"/>
          </p:cNvSpPr>
          <p:nvPr>
            <p:ph type="pic" sz="quarter" idx="34"/>
          </p:nvPr>
        </p:nvSpPr>
        <p:spPr>
          <a:xfrm>
            <a:off x="1310259" y="3758184"/>
            <a:ext cx="1282446" cy="1385316"/>
          </a:xfrm>
        </p:spPr>
        <p:txBody>
          <a:bodyPr anchor="ctr">
            <a:normAutofit/>
          </a:bodyPr>
          <a:lstStyle>
            <a:lvl1pPr marL="0" indent="0" algn="ctr">
              <a:buNone/>
              <a:defRPr sz="1200"/>
            </a:lvl1pPr>
          </a:lstStyle>
          <a:p>
            <a:endParaRPr lang="en-US" dirty="0"/>
          </a:p>
        </p:txBody>
      </p:sp>
      <p:sp>
        <p:nvSpPr>
          <p:cNvPr id="37" name="Picture Placeholder 33"/>
          <p:cNvSpPr>
            <a:spLocks noGrp="1"/>
          </p:cNvSpPr>
          <p:nvPr>
            <p:ph type="pic" sz="quarter" idx="35"/>
          </p:nvPr>
        </p:nvSpPr>
        <p:spPr>
          <a:xfrm>
            <a:off x="2620518" y="3758184"/>
            <a:ext cx="1282446" cy="1385316"/>
          </a:xfrm>
        </p:spPr>
        <p:txBody>
          <a:bodyPr anchor="ctr">
            <a:normAutofit/>
          </a:bodyPr>
          <a:lstStyle>
            <a:lvl1pPr marL="0" indent="0" algn="ctr">
              <a:buNone/>
              <a:defRPr sz="1200"/>
            </a:lvl1pPr>
          </a:lstStyle>
          <a:p>
            <a:endParaRPr lang="en-US" dirty="0"/>
          </a:p>
        </p:txBody>
      </p:sp>
      <p:sp>
        <p:nvSpPr>
          <p:cNvPr id="38" name="Picture Placeholder 33"/>
          <p:cNvSpPr>
            <a:spLocks noGrp="1"/>
          </p:cNvSpPr>
          <p:nvPr>
            <p:ph type="pic" sz="quarter" idx="36"/>
          </p:nvPr>
        </p:nvSpPr>
        <p:spPr>
          <a:xfrm>
            <a:off x="3930777" y="3758184"/>
            <a:ext cx="1282446" cy="1385316"/>
          </a:xfrm>
        </p:spPr>
        <p:txBody>
          <a:bodyPr anchor="ctr">
            <a:normAutofit/>
          </a:bodyPr>
          <a:lstStyle>
            <a:lvl1pPr marL="0" indent="0" algn="ctr">
              <a:buNone/>
              <a:defRPr sz="1200"/>
            </a:lvl1pPr>
          </a:lstStyle>
          <a:p>
            <a:endParaRPr lang="en-US" dirty="0"/>
          </a:p>
        </p:txBody>
      </p:sp>
      <p:sp>
        <p:nvSpPr>
          <p:cNvPr id="39" name="Picture Placeholder 33"/>
          <p:cNvSpPr>
            <a:spLocks noGrp="1"/>
          </p:cNvSpPr>
          <p:nvPr>
            <p:ph type="pic" sz="quarter" idx="37"/>
          </p:nvPr>
        </p:nvSpPr>
        <p:spPr>
          <a:xfrm>
            <a:off x="5241036" y="3758184"/>
            <a:ext cx="1282446" cy="1385316"/>
          </a:xfrm>
        </p:spPr>
        <p:txBody>
          <a:bodyPr anchor="ctr">
            <a:normAutofit/>
          </a:bodyPr>
          <a:lstStyle>
            <a:lvl1pPr marL="0" indent="0" algn="ctr">
              <a:buNone/>
              <a:defRPr sz="1200"/>
            </a:lvl1pPr>
          </a:lstStyle>
          <a:p>
            <a:endParaRPr lang="en-US" dirty="0"/>
          </a:p>
        </p:txBody>
      </p:sp>
      <p:sp>
        <p:nvSpPr>
          <p:cNvPr id="40" name="Picture Placeholder 33"/>
          <p:cNvSpPr>
            <a:spLocks noGrp="1"/>
          </p:cNvSpPr>
          <p:nvPr>
            <p:ph type="pic" sz="quarter" idx="38"/>
          </p:nvPr>
        </p:nvSpPr>
        <p:spPr>
          <a:xfrm>
            <a:off x="6551295" y="3758184"/>
            <a:ext cx="1282446" cy="1385316"/>
          </a:xfrm>
        </p:spPr>
        <p:txBody>
          <a:bodyPr anchor="ctr">
            <a:normAutofit/>
          </a:bodyPr>
          <a:lstStyle>
            <a:lvl1pPr marL="0" indent="0" algn="ctr">
              <a:buNone/>
              <a:defRPr sz="1200"/>
            </a:lvl1pPr>
          </a:lstStyle>
          <a:p>
            <a:endParaRPr lang="en-US" dirty="0"/>
          </a:p>
        </p:txBody>
      </p:sp>
      <p:sp>
        <p:nvSpPr>
          <p:cNvPr id="35" name="Picture Placeholder 33"/>
          <p:cNvSpPr>
            <a:spLocks noGrp="1"/>
          </p:cNvSpPr>
          <p:nvPr>
            <p:ph type="pic" sz="quarter" idx="33"/>
          </p:nvPr>
        </p:nvSpPr>
        <p:spPr>
          <a:xfrm>
            <a:off x="7861554" y="3758184"/>
            <a:ext cx="1282446" cy="1385316"/>
          </a:xfrm>
        </p:spPr>
        <p:txBody>
          <a:bodyPr anchor="ctr">
            <a:normAutofit/>
          </a:bodyPr>
          <a:lstStyle>
            <a:lvl1pPr marL="0" indent="0" algn="ctr">
              <a:buNone/>
              <a:defRPr sz="1200"/>
            </a:lvl1pPr>
          </a:lstStyle>
          <a:p>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8A1E0-C75B-9EF5-D92B-BB819AC89840}"/>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3991C74-505F-D799-6213-91E71BF11F2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4D03CA0-5F09-4C6E-7BDA-3A4F9A61B023}"/>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5" name="Footer Placeholder 4">
            <a:extLst>
              <a:ext uri="{FF2B5EF4-FFF2-40B4-BE49-F238E27FC236}">
                <a16:creationId xmlns:a16="http://schemas.microsoft.com/office/drawing/2014/main" id="{F845A176-8B5B-AE2C-EB88-C4B07C0AFB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5E8687-B697-D95D-2294-C0B02706648A}"/>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3837009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5775D-1ECB-74BC-592D-8855CD9149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9B9A68-C358-661D-F6FF-D297EF332D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5D088E-ECEA-9603-7FE9-5F44DCB86E2F}"/>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5" name="Footer Placeholder 4">
            <a:extLst>
              <a:ext uri="{FF2B5EF4-FFF2-40B4-BE49-F238E27FC236}">
                <a16:creationId xmlns:a16="http://schemas.microsoft.com/office/drawing/2014/main" id="{02BF19B8-93FE-0897-E6EE-6281847A42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AECA4-C97F-6F25-FB0A-A2BE471DD3E0}"/>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1328225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74F31-8EEC-1760-2882-F9AB571DD652}"/>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41B889C-05AD-BB93-6555-09F8399877E5}"/>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104A6C-BFD9-F691-59F4-9EB381FCFA40}"/>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5" name="Footer Placeholder 4">
            <a:extLst>
              <a:ext uri="{FF2B5EF4-FFF2-40B4-BE49-F238E27FC236}">
                <a16:creationId xmlns:a16="http://schemas.microsoft.com/office/drawing/2014/main" id="{1F09AB7D-DA6A-C424-A5FB-B8BD3A0F05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9EE1A9-98C5-1354-D0B8-DD5F2E92FA07}"/>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48705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94C3-6A79-39B9-FCD1-8CF7F8B2EF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BE073A-923B-2FC5-B806-91FAF44BFA3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750DAD-264F-C5A2-ACDC-C6C162E1A84B}"/>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B96255-4385-18B7-90DE-348B0A1A6381}"/>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6" name="Footer Placeholder 5">
            <a:extLst>
              <a:ext uri="{FF2B5EF4-FFF2-40B4-BE49-F238E27FC236}">
                <a16:creationId xmlns:a16="http://schemas.microsoft.com/office/drawing/2014/main" id="{E4972C29-7B86-D24B-FC72-832ED53E3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BD06D-738A-5745-A910-89E8B4BC404F}"/>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2080313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C53C9-63FA-C692-2423-BFE02B034C2C}"/>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F87A32-33F5-B979-EC5C-BD153EAC1BF1}"/>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B38AC35-A046-C62E-93FD-78436B62F28A}"/>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2A8280-873F-9A27-37BA-F0EF30CDEBE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3B31756-069A-29E9-9710-7E275B6EE1CD}"/>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CB9903-5D24-29B6-28BD-EF57EFD9C7FA}"/>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8" name="Footer Placeholder 7">
            <a:extLst>
              <a:ext uri="{FF2B5EF4-FFF2-40B4-BE49-F238E27FC236}">
                <a16:creationId xmlns:a16="http://schemas.microsoft.com/office/drawing/2014/main" id="{9CF0F916-A802-20A3-11AE-DBE0056B41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54E499-B7E4-C836-71BF-DA4F8C4A013C}"/>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3904771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F1A48-E5EC-92FF-DEA1-757649615F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08369C-B65D-DA7B-3B44-07E9C4B38AE7}"/>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4" name="Footer Placeholder 3">
            <a:extLst>
              <a:ext uri="{FF2B5EF4-FFF2-40B4-BE49-F238E27FC236}">
                <a16:creationId xmlns:a16="http://schemas.microsoft.com/office/drawing/2014/main" id="{B1987EE2-E793-E442-3A29-A1374806E6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7041C0-EAA4-9B87-BD9D-E80B9E572B1D}"/>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1897829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5F7CE3-4E4F-FBFB-427B-7D0FC80CD4A5}"/>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3" name="Footer Placeholder 2">
            <a:extLst>
              <a:ext uri="{FF2B5EF4-FFF2-40B4-BE49-F238E27FC236}">
                <a16:creationId xmlns:a16="http://schemas.microsoft.com/office/drawing/2014/main" id="{B9F1EFC2-356D-97EB-F335-92AD8FE889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8865B8-1A63-78FA-4A21-85A68E511E68}"/>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768046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169F1-1DA0-05AB-2FFA-FBCC6055D32A}"/>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CA3B43-C6EB-4E12-E455-4AF82B01B1B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50AE21-560A-26AB-ADFE-D16A307AD07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9A22015-9580-2D25-1BE8-216E9E52FA76}"/>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6" name="Footer Placeholder 5">
            <a:extLst>
              <a:ext uri="{FF2B5EF4-FFF2-40B4-BE49-F238E27FC236}">
                <a16:creationId xmlns:a16="http://schemas.microsoft.com/office/drawing/2014/main" id="{EE2DFBE1-5EF8-355B-A57C-BD705C57A7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03315C-98BA-E732-ABB2-126CF6C06EC4}"/>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2027958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BD17-1FC1-59EE-4E3C-B4A9F9F0C0CA}"/>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3AC9082-B2BF-4C38-F8D7-E331D3C5314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093F959-6E4F-AB86-79FD-36C565BE8A7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814E5F2-E3AC-9954-ECA4-17AB9EE4A72C}"/>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6" name="Footer Placeholder 5">
            <a:extLst>
              <a:ext uri="{FF2B5EF4-FFF2-40B4-BE49-F238E27FC236}">
                <a16:creationId xmlns:a16="http://schemas.microsoft.com/office/drawing/2014/main" id="{23ADFC94-CFCD-41B3-B829-CC7B8FE466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D3F233-EB9C-C68C-EB19-25635FBDBD93}"/>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1438014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691E5-7143-91DB-D1CE-18D49DACE5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BB0BD0-4DA5-A153-25DD-963E6A5454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66015D-6864-9221-0C08-A23D94E3FB78}"/>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5" name="Footer Placeholder 4">
            <a:extLst>
              <a:ext uri="{FF2B5EF4-FFF2-40B4-BE49-F238E27FC236}">
                <a16:creationId xmlns:a16="http://schemas.microsoft.com/office/drawing/2014/main" id="{FEBE2DDD-4DD4-0940-AB82-E0C85755B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B63537-3588-CD1E-678B-8E8BC2328758}"/>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9524869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6C96AB-C9C8-1FB4-C1B4-E5CF99B426DD}"/>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C6B4D3-13E9-546D-9B3B-A38CAB222561}"/>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ADE856-14F1-4FC4-2552-734E5A0D0B67}"/>
              </a:ext>
            </a:extLst>
          </p:cNvPr>
          <p:cNvSpPr>
            <a:spLocks noGrp="1"/>
          </p:cNvSpPr>
          <p:nvPr>
            <p:ph type="dt" sz="half" idx="10"/>
          </p:nvPr>
        </p:nvSpPr>
        <p:spPr/>
        <p:txBody>
          <a:bodyPr/>
          <a:lstStyle/>
          <a:p>
            <a:fld id="{4C7264ED-96C8-48B7-8990-9DB86162061E}" type="datetimeFigureOut">
              <a:rPr lang="en-US" smtClean="0"/>
              <a:t>11/6/2024</a:t>
            </a:fld>
            <a:endParaRPr lang="en-US"/>
          </a:p>
        </p:txBody>
      </p:sp>
      <p:sp>
        <p:nvSpPr>
          <p:cNvPr id="5" name="Footer Placeholder 4">
            <a:extLst>
              <a:ext uri="{FF2B5EF4-FFF2-40B4-BE49-F238E27FC236}">
                <a16:creationId xmlns:a16="http://schemas.microsoft.com/office/drawing/2014/main" id="{87CE79DC-FDCC-5327-F670-07833BF08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F8BBB8-A8AD-F6D1-B0D2-6BA1C3A5EC8A}"/>
              </a:ext>
            </a:extLst>
          </p:cNvPr>
          <p:cNvSpPr>
            <a:spLocks noGrp="1"/>
          </p:cNvSpPr>
          <p:nvPr>
            <p:ph type="sldNum" sz="quarter" idx="12"/>
          </p:nvPr>
        </p:nvSpPr>
        <p:spPr/>
        <p:txBody>
          <a:bodyPr/>
          <a:lstStyle/>
          <a:p>
            <a:fld id="{CB1DF0E4-406D-4062-BCD5-79F7856BD0FD}" type="slidenum">
              <a:rPr lang="en-US" smtClean="0"/>
              <a:t>‹#›</a:t>
            </a:fld>
            <a:endParaRPr lang="en-US"/>
          </a:p>
        </p:txBody>
      </p:sp>
    </p:spTree>
    <p:extLst>
      <p:ext uri="{BB962C8B-B14F-4D97-AF65-F5344CB8AC3E}">
        <p14:creationId xmlns:p14="http://schemas.microsoft.com/office/powerpoint/2010/main" val="12212986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pic>
        <p:nvPicPr>
          <p:cNvPr id="10" name="Picture 9" descr="A dark brown surface with white spots&#10;&#10;Description automatically generated"/>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627575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578564"/>
            <a:ext cx="1978819" cy="338554"/>
          </a:xfrm>
          <a:prstGeom prst="rect">
            <a:avLst/>
          </a:prstGeom>
          <a:noFill/>
          <a:ln>
            <a:noFill/>
          </a:ln>
        </p:spPr>
        <p:txBody>
          <a:bodyPr wrap="square" lIns="91440" tIns="45720" rIns="91440" bIns="45720">
            <a:spAutoFit/>
          </a:bodyPr>
          <a:lstStyle/>
          <a:p>
            <a:pPr algn="ctr"/>
            <a:r>
              <a:rPr lang="en-US" sz="1600" b="1" cap="none" spc="50">
                <a:ln w="0">
                  <a:noFill/>
                </a:ln>
                <a:solidFill>
                  <a:schemeClr val="tx1">
                    <a:lumMod val="85000"/>
                    <a:lumOff val="15000"/>
                  </a:schemeClr>
                </a:solid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noFill/>
                </a:ln>
                <a:solidFill>
                  <a:schemeClr val="tx1">
                    <a:lumMod val="85000"/>
                    <a:lumOff val="15000"/>
                  </a:schemeClr>
                </a:solid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noFill/>
                </a:ln>
                <a:solidFill>
                  <a:schemeClr val="tx1">
                    <a:lumMod val="85000"/>
                    <a:lumOff val="15000"/>
                  </a:schemeClr>
                </a:solidFill>
                <a:effectLst>
                  <a:innerShdw blurRad="63500" dist="50800" dir="13500000">
                    <a:srgbClr val="000000">
                      <a:alpha val="50000"/>
                    </a:srgbClr>
                  </a:innerShdw>
                </a:effectLst>
                <a:latin typeface="Bebas Neue" panose="020B0606020202050201" pitchFamily="34" charset="0"/>
              </a:rPr>
              <a:t>FATHER’S TIMELINE</a:t>
            </a:r>
          </a:p>
        </p:txBody>
      </p:sp>
    </p:spTree>
    <p:extLst>
      <p:ext uri="{BB962C8B-B14F-4D97-AF65-F5344CB8AC3E}">
        <p14:creationId xmlns:p14="http://schemas.microsoft.com/office/powerpoint/2010/main" val="2496499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extLst>
      <p:ext uri="{BB962C8B-B14F-4D97-AF65-F5344CB8AC3E}">
        <p14:creationId xmlns:p14="http://schemas.microsoft.com/office/powerpoint/2010/main" val="2393933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354" y="0"/>
            <a:ext cx="9141291" cy="5143500"/>
          </a:xfrm>
          <a:prstGeom prst="rect">
            <a:avLst/>
          </a:prstGeom>
        </p:spPr>
      </p:pic>
    </p:spTree>
    <p:extLst>
      <p:ext uri="{BB962C8B-B14F-4D97-AF65-F5344CB8AC3E}">
        <p14:creationId xmlns:p14="http://schemas.microsoft.com/office/powerpoint/2010/main" val="3500925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354" y="0"/>
            <a:ext cx="9141291" cy="5143500"/>
          </a:xfrm>
          <a:prstGeom prst="rect">
            <a:avLst/>
          </a:prstGeom>
        </p:spPr>
      </p:pic>
      <p:sp>
        <p:nvSpPr>
          <p:cNvPr id="2" name="Rectangle 1"/>
          <p:cNvSpPr/>
          <p:nvPr userDrawn="1"/>
        </p:nvSpPr>
        <p:spPr>
          <a:xfrm>
            <a:off x="0" y="4578564"/>
            <a:ext cx="1978819" cy="338554"/>
          </a:xfrm>
          <a:prstGeom prst="rect">
            <a:avLst/>
          </a:prstGeom>
          <a:noFill/>
        </p:spPr>
        <p:txBody>
          <a:bodyPr wrap="square" lIns="91440" tIns="45720" rIns="91440" bIns="45720">
            <a:spAutoFit/>
          </a:bodyPr>
          <a:lstStyle/>
          <a:p>
            <a:pPr algn="ctr"/>
            <a:r>
              <a:rPr lang="en-US" sz="16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sp>
        <p:nvSpPr>
          <p:cNvPr id="3" name="Rectangle 2"/>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4" name="Rectangle 3"/>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spTree>
    <p:extLst>
      <p:ext uri="{BB962C8B-B14F-4D97-AF65-F5344CB8AC3E}">
        <p14:creationId xmlns:p14="http://schemas.microsoft.com/office/powerpoint/2010/main" val="4217040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578564"/>
            <a:ext cx="1978819" cy="338554"/>
          </a:xfrm>
          <a:prstGeom prst="rect">
            <a:avLst/>
          </a:prstGeom>
          <a:noFill/>
        </p:spPr>
        <p:txBody>
          <a:bodyPr wrap="square" lIns="91440" tIns="45720" rIns="91440" bIns="45720">
            <a:spAutoFit/>
          </a:bodyPr>
          <a:lstStyle/>
          <a:p>
            <a:pPr algn="ctr"/>
            <a:r>
              <a:rPr lang="en-US" sz="1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spTree>
    <p:extLst>
      <p:ext uri="{BB962C8B-B14F-4D97-AF65-F5344CB8AC3E}">
        <p14:creationId xmlns:p14="http://schemas.microsoft.com/office/powerpoint/2010/main" val="21468854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578564"/>
            <a:ext cx="1978819" cy="338554"/>
          </a:xfrm>
          <a:prstGeom prst="rect">
            <a:avLst/>
          </a:prstGeom>
          <a:noFill/>
          <a:ln>
            <a:noFill/>
          </a:ln>
        </p:spPr>
        <p:txBody>
          <a:bodyPr wrap="square" lIns="91440" tIns="45720" rIns="91440" bIns="45720">
            <a:spAutoFit/>
          </a:bodyPr>
          <a:lstStyle/>
          <a:p>
            <a:pPr algn="ctr"/>
            <a:r>
              <a:rPr lang="en-US" sz="1600" b="1" cap="none" spc="50">
                <a:ln w="0">
                  <a:noFill/>
                </a:ln>
                <a:solidFill>
                  <a:schemeClr val="tx1">
                    <a:lumMod val="85000"/>
                    <a:lumOff val="15000"/>
                  </a:schemeClr>
                </a:solid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noFill/>
                </a:ln>
                <a:solidFill>
                  <a:schemeClr val="tx1">
                    <a:lumMod val="85000"/>
                    <a:lumOff val="15000"/>
                  </a:schemeClr>
                </a:solid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noFill/>
                </a:ln>
                <a:solidFill>
                  <a:schemeClr val="tx1">
                    <a:lumMod val="85000"/>
                    <a:lumOff val="15000"/>
                  </a:schemeClr>
                </a:solidFill>
                <a:effectLst>
                  <a:innerShdw blurRad="63500" dist="50800" dir="13500000">
                    <a:srgbClr val="000000">
                      <a:alpha val="50000"/>
                    </a:srgbClr>
                  </a:innerShdw>
                </a:effectLst>
                <a:latin typeface="Bebas Neue" panose="020B0606020202050201" pitchFamily="34" charset="0"/>
              </a:rPr>
              <a:t>FATHER’S TIMELINE</a:t>
            </a:r>
          </a:p>
        </p:txBody>
      </p:sp>
    </p:spTree>
    <p:extLst>
      <p:ext uri="{BB962C8B-B14F-4D97-AF65-F5344CB8AC3E}">
        <p14:creationId xmlns:p14="http://schemas.microsoft.com/office/powerpoint/2010/main" val="28150465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9216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D7CF7F-CA30-2951-07B2-2C7106CA0636}"/>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dark brown surface with white spots&#10;&#10;Description automatically generated"/>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598864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D7CF7F-CA30-2951-07B2-2C7106CA0636}"/>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dark brown surface with white spots&#10;&#10;Description automatically generated"/>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79132154-6884-144C-4ABF-BDD9B65EC640}"/>
              </a:ext>
            </a:extLst>
          </p:cNvPr>
          <p:cNvSpPr txBox="1"/>
          <p:nvPr userDrawn="1"/>
        </p:nvSpPr>
        <p:spPr>
          <a:xfrm>
            <a:off x="2289258" y="1911820"/>
            <a:ext cx="4675422" cy="2122170"/>
          </a:xfrm>
          <a:prstGeom prst="rect">
            <a:avLst/>
          </a:prstGeom>
          <a:noFill/>
        </p:spPr>
        <p:txBody>
          <a:bodyPr wrap="square">
            <a:noAutofit/>
          </a:bodyPr>
          <a:lstStyle/>
          <a:p>
            <a:pPr algn="l"/>
            <a:r>
              <a:rPr lang="en-US" sz="2000">
                <a:solidFill>
                  <a:schemeClr val="bg1"/>
                </a:solidFill>
                <a:latin typeface="Aptos" panose="020B0004020202020204" pitchFamily="34" charset="0"/>
              </a:rPr>
              <a:t>“scripture”</a:t>
            </a:r>
            <a:endParaRPr lang="en-US" sz="1600" i="1">
              <a:solidFill>
                <a:schemeClr val="bg1"/>
              </a:solidFill>
              <a:latin typeface="Aptos" panose="020B0004020202020204" pitchFamily="34" charset="0"/>
            </a:endParaRPr>
          </a:p>
          <a:p>
            <a:pPr algn="r"/>
            <a:br>
              <a:rPr lang="en-US" sz="1400" i="1">
                <a:solidFill>
                  <a:schemeClr val="bg1"/>
                </a:solidFill>
                <a:latin typeface="Aptos" panose="020B0004020202020204" pitchFamily="34" charset="0"/>
              </a:rPr>
            </a:br>
            <a:r>
              <a:rPr lang="en-US" sz="1400" i="1">
                <a:solidFill>
                  <a:schemeClr val="bg1"/>
                </a:solidFill>
                <a:latin typeface="Aptos" panose="020B0004020202020204" pitchFamily="34" charset="0"/>
              </a:rPr>
              <a:t>- Reference</a:t>
            </a:r>
          </a:p>
        </p:txBody>
      </p:sp>
    </p:spTree>
    <p:extLst>
      <p:ext uri="{BB962C8B-B14F-4D97-AF65-F5344CB8AC3E}">
        <p14:creationId xmlns:p14="http://schemas.microsoft.com/office/powerpoint/2010/main" val="1870584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753843-D0DD-E319-D8F2-D7C3C0AC8DE0}"/>
              </a:ext>
            </a:extLst>
          </p:cNvPr>
          <p:cNvSpPr txBox="1"/>
          <p:nvPr userDrawn="1"/>
        </p:nvSpPr>
        <p:spPr>
          <a:xfrm>
            <a:off x="3501342" y="1666754"/>
            <a:ext cx="2286000" cy="369332"/>
          </a:xfrm>
          <a:prstGeom prst="rect">
            <a:avLst/>
          </a:prstGeom>
          <a:noFill/>
        </p:spPr>
        <p:txBody>
          <a:bodyPr wrap="square" rtlCol="0">
            <a:spAutoFit/>
          </a:bodyPr>
          <a:lstStyle/>
          <a:p>
            <a:r>
              <a:rPr lang="en-US">
                <a:solidFill>
                  <a:schemeClr val="bg1"/>
                </a:solidFill>
              </a:rPr>
              <a:t>Video direction notes</a:t>
            </a:r>
          </a:p>
        </p:txBody>
      </p:sp>
      <p:sp>
        <p:nvSpPr>
          <p:cNvPr id="3" name="Rectangle 2">
            <a:extLst>
              <a:ext uri="{FF2B5EF4-FFF2-40B4-BE49-F238E27FC236}">
                <a16:creationId xmlns:a16="http://schemas.microsoft.com/office/drawing/2014/main" id="{62B51BD9-4ED8-05C5-009C-EF840B02CAC4}"/>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7ED606B-1C8A-2DC9-F7A7-CAC5FA1ABA5B}"/>
              </a:ext>
            </a:extLst>
          </p:cNvPr>
          <p:cNvSpPr txBox="1"/>
          <p:nvPr userDrawn="1"/>
        </p:nvSpPr>
        <p:spPr>
          <a:xfrm>
            <a:off x="4068501" y="1753565"/>
            <a:ext cx="1406324" cy="369332"/>
          </a:xfrm>
          <a:prstGeom prst="rect">
            <a:avLst/>
          </a:prstGeom>
          <a:noFill/>
        </p:spPr>
        <p:txBody>
          <a:bodyPr wrap="square" rtlCol="0">
            <a:spAutoFit/>
          </a:bodyPr>
          <a:lstStyle/>
          <a:p>
            <a:r>
              <a:rPr lang="en-US">
                <a:solidFill>
                  <a:schemeClr val="bg1"/>
                </a:solidFill>
              </a:rPr>
              <a:t>director note</a:t>
            </a:r>
          </a:p>
        </p:txBody>
      </p:sp>
    </p:spTree>
    <p:extLst>
      <p:ext uri="{BB962C8B-B14F-4D97-AF65-F5344CB8AC3E}">
        <p14:creationId xmlns:p14="http://schemas.microsoft.com/office/powerpoint/2010/main" val="1806746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0" name="Picture 9" descr="A dark brown surface with white spots&#10;&#10;Description automatically generated"/>
          <p:cNvPicPr>
            <a:picLocks noChangeAspect="1"/>
          </p:cNvPicPr>
          <p:nvPr userDrawn="1"/>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66000" contrast="2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236717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52AA33-351D-49EC-8505-F4C29BF5BB6C}" type="datetimeFigureOut">
              <a:rPr lang="en-US" smtClean="0"/>
              <a:t>11/6/2024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AB9BF0-984C-433F-9451-C109559EB616}" type="slidenum">
              <a:rPr lang="en-US" smtClean="0"/>
              <a:t>‹#›</a:t>
            </a:fld>
            <a:endParaRPr lang="en-US"/>
          </a:p>
        </p:txBody>
      </p:sp>
    </p:spTree>
    <p:extLst>
      <p:ext uri="{BB962C8B-B14F-4D97-AF65-F5344CB8AC3E}">
        <p14:creationId xmlns:p14="http://schemas.microsoft.com/office/powerpoint/2010/main" val="4038414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52AA33-351D-49EC-8505-F4C29BF5BB6C}" type="datetimeFigureOut">
              <a:rPr lang="en-US" smtClean="0"/>
              <a:t>11/6/2024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AB9BF0-984C-433F-9451-C109559EB616}" type="slidenum">
              <a:rPr lang="en-US" smtClean="0"/>
              <a:t>‹#›</a:t>
            </a:fld>
            <a:endParaRPr lang="en-US"/>
          </a:p>
        </p:txBody>
      </p:sp>
    </p:spTree>
    <p:extLst>
      <p:ext uri="{BB962C8B-B14F-4D97-AF65-F5344CB8AC3E}">
        <p14:creationId xmlns:p14="http://schemas.microsoft.com/office/powerpoint/2010/main" val="3973687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52AA33-351D-49EC-8505-F4C29BF5BB6C}" type="datetimeFigureOut">
              <a:rPr lang="en-US" smtClean="0"/>
              <a:t>11/6/2024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AB9BF0-984C-433F-9451-C109559EB616}" type="slidenum">
              <a:rPr lang="en-US" smtClean="0"/>
              <a:t>‹#›</a:t>
            </a:fld>
            <a:endParaRPr lang="en-US"/>
          </a:p>
        </p:txBody>
      </p:sp>
    </p:spTree>
    <p:extLst>
      <p:ext uri="{BB962C8B-B14F-4D97-AF65-F5344CB8AC3E}">
        <p14:creationId xmlns:p14="http://schemas.microsoft.com/office/powerpoint/2010/main" val="8197109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B52AA33-351D-49EC-8505-F4C29BF5BB6C}"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B9BF0-984C-433F-9451-C109559EB616}" type="slidenum">
              <a:rPr lang="en-US" smtClean="0"/>
              <a:t>‹#›</a:t>
            </a:fld>
            <a:endParaRPr lang="en-US"/>
          </a:p>
        </p:txBody>
      </p:sp>
    </p:spTree>
    <p:extLst>
      <p:ext uri="{BB962C8B-B14F-4D97-AF65-F5344CB8AC3E}">
        <p14:creationId xmlns:p14="http://schemas.microsoft.com/office/powerpoint/2010/main" val="1000825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B52AA33-351D-49EC-8505-F4C29BF5BB6C}"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B9BF0-984C-433F-9451-C109559EB616}" type="slidenum">
              <a:rPr lang="en-US" smtClean="0"/>
              <a:t>‹#›</a:t>
            </a:fld>
            <a:endParaRPr lang="en-US"/>
          </a:p>
        </p:txBody>
      </p:sp>
    </p:spTree>
    <p:extLst>
      <p:ext uri="{BB962C8B-B14F-4D97-AF65-F5344CB8AC3E}">
        <p14:creationId xmlns:p14="http://schemas.microsoft.com/office/powerpoint/2010/main" val="4049876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extLst>
      <p:ext uri="{BB962C8B-B14F-4D97-AF65-F5344CB8AC3E}">
        <p14:creationId xmlns:p14="http://schemas.microsoft.com/office/powerpoint/2010/main" val="19371689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extLst>
      <p:ext uri="{BB962C8B-B14F-4D97-AF65-F5344CB8AC3E}">
        <p14:creationId xmlns:p14="http://schemas.microsoft.com/office/powerpoint/2010/main" val="11263260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meline_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7369" y="273844"/>
            <a:ext cx="8489263" cy="698219"/>
          </a:xfrm>
        </p:spPr>
        <p:txBody>
          <a:bodyPr tIns="91440" bIns="0">
            <a:noAutofit/>
          </a:bodyPr>
          <a:lstStyle>
            <a:lvl1pPr algn="ctr">
              <a:defRPr sz="3750">
                <a:solidFill>
                  <a:schemeClr val="accent5"/>
                </a:solidFill>
              </a:defRPr>
            </a:lvl1pPr>
          </a:lstStyle>
          <a:p>
            <a:r>
              <a:rPr lang="en-US" dirty="0"/>
              <a:t>Add title</a:t>
            </a:r>
          </a:p>
        </p:txBody>
      </p:sp>
      <p:sp>
        <p:nvSpPr>
          <p:cNvPr id="7" name="Text Placeholder 6"/>
          <p:cNvSpPr>
            <a:spLocks noGrp="1"/>
          </p:cNvSpPr>
          <p:nvPr>
            <p:ph type="body" sz="quarter" idx="10" hasCustomPrompt="1"/>
          </p:nvPr>
        </p:nvSpPr>
        <p:spPr>
          <a:xfrm>
            <a:off x="327369" y="972063"/>
            <a:ext cx="8489263" cy="431006"/>
          </a:xfrm>
        </p:spPr>
        <p:txBody>
          <a:bodyPr>
            <a:noAutofit/>
          </a:bodyPr>
          <a:lstStyle>
            <a:lvl1pPr marL="0" indent="0" algn="ctr">
              <a:buNone/>
              <a:defRPr sz="1500" b="1" cap="all" spc="225" baseline="0">
                <a:solidFill>
                  <a:schemeClr val="accent5"/>
                </a:solidFill>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SUBTITLE</a:t>
            </a:r>
          </a:p>
        </p:txBody>
      </p:sp>
      <p:sp>
        <p:nvSpPr>
          <p:cNvPr id="8" name="Text Placeholder 6"/>
          <p:cNvSpPr>
            <a:spLocks noGrp="1"/>
          </p:cNvSpPr>
          <p:nvPr>
            <p:ph type="body" sz="quarter" idx="11" hasCustomPrompt="1"/>
          </p:nvPr>
        </p:nvSpPr>
        <p:spPr>
          <a:xfrm>
            <a:off x="320827"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1" name="Text Placeholder 6"/>
          <p:cNvSpPr>
            <a:spLocks noGrp="1"/>
          </p:cNvSpPr>
          <p:nvPr>
            <p:ph type="body" sz="quarter" idx="12" hasCustomPrompt="1"/>
          </p:nvPr>
        </p:nvSpPr>
        <p:spPr>
          <a:xfrm>
            <a:off x="1554025"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2" name="Text Placeholder 6"/>
          <p:cNvSpPr>
            <a:spLocks noGrp="1"/>
          </p:cNvSpPr>
          <p:nvPr>
            <p:ph type="body" sz="quarter" idx="13" hasCustomPrompt="1"/>
          </p:nvPr>
        </p:nvSpPr>
        <p:spPr>
          <a:xfrm>
            <a:off x="2772377"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3" name="Text Placeholder 6"/>
          <p:cNvSpPr>
            <a:spLocks noGrp="1"/>
          </p:cNvSpPr>
          <p:nvPr>
            <p:ph type="body" sz="quarter" idx="14" hasCustomPrompt="1"/>
          </p:nvPr>
        </p:nvSpPr>
        <p:spPr>
          <a:xfrm>
            <a:off x="4007663"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4" name="Text Placeholder 6"/>
          <p:cNvSpPr>
            <a:spLocks noGrp="1"/>
          </p:cNvSpPr>
          <p:nvPr>
            <p:ph type="body" sz="quarter" idx="15" hasCustomPrompt="1"/>
          </p:nvPr>
        </p:nvSpPr>
        <p:spPr>
          <a:xfrm>
            <a:off x="5226016"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5" name="Text Placeholder 6"/>
          <p:cNvSpPr>
            <a:spLocks noGrp="1"/>
          </p:cNvSpPr>
          <p:nvPr>
            <p:ph type="body" sz="quarter" idx="16" hasCustomPrompt="1"/>
          </p:nvPr>
        </p:nvSpPr>
        <p:spPr>
          <a:xfrm>
            <a:off x="6444368"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XXXX</a:t>
            </a:r>
          </a:p>
        </p:txBody>
      </p:sp>
      <p:sp>
        <p:nvSpPr>
          <p:cNvPr id="16" name="Text Placeholder 6"/>
          <p:cNvSpPr>
            <a:spLocks noGrp="1"/>
          </p:cNvSpPr>
          <p:nvPr>
            <p:ph type="body" sz="quarter" idx="17" hasCustomPrompt="1"/>
          </p:nvPr>
        </p:nvSpPr>
        <p:spPr>
          <a:xfrm>
            <a:off x="7672728"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XXXX</a:t>
            </a:r>
          </a:p>
        </p:txBody>
      </p:sp>
      <p:sp>
        <p:nvSpPr>
          <p:cNvPr id="17" name="Text Placeholder 6"/>
          <p:cNvSpPr>
            <a:spLocks noGrp="1"/>
          </p:cNvSpPr>
          <p:nvPr>
            <p:ph type="body" sz="quarter" idx="18" hasCustomPrompt="1"/>
          </p:nvPr>
        </p:nvSpPr>
        <p:spPr>
          <a:xfrm>
            <a:off x="320827"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18" name="Text Placeholder 6"/>
          <p:cNvSpPr>
            <a:spLocks noGrp="1"/>
          </p:cNvSpPr>
          <p:nvPr>
            <p:ph type="body" sz="quarter" idx="19" hasCustomPrompt="1"/>
          </p:nvPr>
        </p:nvSpPr>
        <p:spPr>
          <a:xfrm>
            <a:off x="1554025"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19" name="Text Placeholder 6"/>
          <p:cNvSpPr>
            <a:spLocks noGrp="1"/>
          </p:cNvSpPr>
          <p:nvPr>
            <p:ph type="body" sz="quarter" idx="20" hasCustomPrompt="1"/>
          </p:nvPr>
        </p:nvSpPr>
        <p:spPr>
          <a:xfrm>
            <a:off x="2772377"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0" name="Text Placeholder 6"/>
          <p:cNvSpPr>
            <a:spLocks noGrp="1"/>
          </p:cNvSpPr>
          <p:nvPr>
            <p:ph type="body" sz="quarter" idx="21" hasCustomPrompt="1"/>
          </p:nvPr>
        </p:nvSpPr>
        <p:spPr>
          <a:xfrm>
            <a:off x="4007663"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1" name="Text Placeholder 6"/>
          <p:cNvSpPr>
            <a:spLocks noGrp="1"/>
          </p:cNvSpPr>
          <p:nvPr>
            <p:ph type="body" sz="quarter" idx="22" hasCustomPrompt="1"/>
          </p:nvPr>
        </p:nvSpPr>
        <p:spPr>
          <a:xfrm>
            <a:off x="5226016"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2" name="Text Placeholder 6"/>
          <p:cNvSpPr>
            <a:spLocks noGrp="1"/>
          </p:cNvSpPr>
          <p:nvPr>
            <p:ph type="body" sz="quarter" idx="23" hasCustomPrompt="1"/>
          </p:nvPr>
        </p:nvSpPr>
        <p:spPr>
          <a:xfrm>
            <a:off x="6444368"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3" name="Text Placeholder 6"/>
          <p:cNvSpPr>
            <a:spLocks noGrp="1"/>
          </p:cNvSpPr>
          <p:nvPr>
            <p:ph type="body" sz="quarter" idx="24" hasCustomPrompt="1"/>
          </p:nvPr>
        </p:nvSpPr>
        <p:spPr>
          <a:xfrm>
            <a:off x="7672728"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a:t>
            </a:r>
          </a:p>
        </p:txBody>
      </p:sp>
      <p:sp>
        <p:nvSpPr>
          <p:cNvPr id="26" name="Text Placeholder 6"/>
          <p:cNvSpPr>
            <a:spLocks noGrp="1"/>
          </p:cNvSpPr>
          <p:nvPr>
            <p:ph type="body" sz="quarter" idx="25" hasCustomPrompt="1"/>
          </p:nvPr>
        </p:nvSpPr>
        <p:spPr>
          <a:xfrm>
            <a:off x="320827"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7" name="Text Placeholder 6"/>
          <p:cNvSpPr>
            <a:spLocks noGrp="1"/>
          </p:cNvSpPr>
          <p:nvPr>
            <p:ph type="body" sz="quarter" idx="26" hasCustomPrompt="1"/>
          </p:nvPr>
        </p:nvSpPr>
        <p:spPr>
          <a:xfrm>
            <a:off x="1542373"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8" name="Text Placeholder 6"/>
          <p:cNvSpPr>
            <a:spLocks noGrp="1"/>
          </p:cNvSpPr>
          <p:nvPr>
            <p:ph type="body" sz="quarter" idx="27" hasCustomPrompt="1"/>
          </p:nvPr>
        </p:nvSpPr>
        <p:spPr>
          <a:xfrm>
            <a:off x="2763918" y="2691373"/>
            <a:ext cx="1159990"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9" name="Text Placeholder 6"/>
          <p:cNvSpPr>
            <a:spLocks noGrp="1"/>
          </p:cNvSpPr>
          <p:nvPr>
            <p:ph type="body" sz="quarter" idx="28" hasCustomPrompt="1"/>
          </p:nvPr>
        </p:nvSpPr>
        <p:spPr>
          <a:xfrm>
            <a:off x="4008091"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0" name="Text Placeholder 6"/>
          <p:cNvSpPr>
            <a:spLocks noGrp="1"/>
          </p:cNvSpPr>
          <p:nvPr>
            <p:ph type="body" sz="quarter" idx="29" hasCustomPrompt="1"/>
          </p:nvPr>
        </p:nvSpPr>
        <p:spPr>
          <a:xfrm>
            <a:off x="5229636"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1" name="Text Placeholder 6"/>
          <p:cNvSpPr>
            <a:spLocks noGrp="1"/>
          </p:cNvSpPr>
          <p:nvPr>
            <p:ph type="body" sz="quarter" idx="30" hasCustomPrompt="1"/>
          </p:nvPr>
        </p:nvSpPr>
        <p:spPr>
          <a:xfrm>
            <a:off x="6451181"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2" name="Text Placeholder 6"/>
          <p:cNvSpPr>
            <a:spLocks noGrp="1"/>
          </p:cNvSpPr>
          <p:nvPr>
            <p:ph type="body" sz="quarter" idx="31" hasCustomPrompt="1"/>
          </p:nvPr>
        </p:nvSpPr>
        <p:spPr>
          <a:xfrm>
            <a:off x="7672728"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4" name="Picture Placeholder 33"/>
          <p:cNvSpPr>
            <a:spLocks noGrp="1"/>
          </p:cNvSpPr>
          <p:nvPr>
            <p:ph type="pic" sz="quarter" idx="32"/>
          </p:nvPr>
        </p:nvSpPr>
        <p:spPr>
          <a:xfrm>
            <a:off x="0" y="3758184"/>
            <a:ext cx="1282446" cy="1385316"/>
          </a:xfrm>
        </p:spPr>
        <p:txBody>
          <a:bodyPr anchor="ctr">
            <a:normAutofit/>
          </a:bodyPr>
          <a:lstStyle>
            <a:lvl1pPr marL="0" indent="0" algn="ctr">
              <a:buNone/>
              <a:defRPr sz="1200"/>
            </a:lvl1pPr>
          </a:lstStyle>
          <a:p>
            <a:endParaRPr lang="en-US" dirty="0"/>
          </a:p>
        </p:txBody>
      </p:sp>
      <p:sp>
        <p:nvSpPr>
          <p:cNvPr id="36" name="Picture Placeholder 33"/>
          <p:cNvSpPr>
            <a:spLocks noGrp="1"/>
          </p:cNvSpPr>
          <p:nvPr>
            <p:ph type="pic" sz="quarter" idx="34"/>
          </p:nvPr>
        </p:nvSpPr>
        <p:spPr>
          <a:xfrm>
            <a:off x="1310259" y="3758184"/>
            <a:ext cx="1282446" cy="1385316"/>
          </a:xfrm>
        </p:spPr>
        <p:txBody>
          <a:bodyPr anchor="ctr">
            <a:normAutofit/>
          </a:bodyPr>
          <a:lstStyle>
            <a:lvl1pPr marL="0" indent="0" algn="ctr">
              <a:buNone/>
              <a:defRPr sz="1200"/>
            </a:lvl1pPr>
          </a:lstStyle>
          <a:p>
            <a:endParaRPr lang="en-US" dirty="0"/>
          </a:p>
        </p:txBody>
      </p:sp>
      <p:sp>
        <p:nvSpPr>
          <p:cNvPr id="37" name="Picture Placeholder 33"/>
          <p:cNvSpPr>
            <a:spLocks noGrp="1"/>
          </p:cNvSpPr>
          <p:nvPr>
            <p:ph type="pic" sz="quarter" idx="35"/>
          </p:nvPr>
        </p:nvSpPr>
        <p:spPr>
          <a:xfrm>
            <a:off x="2620518" y="3758184"/>
            <a:ext cx="1282446" cy="1385316"/>
          </a:xfrm>
        </p:spPr>
        <p:txBody>
          <a:bodyPr anchor="ctr">
            <a:normAutofit/>
          </a:bodyPr>
          <a:lstStyle>
            <a:lvl1pPr marL="0" indent="0" algn="ctr">
              <a:buNone/>
              <a:defRPr sz="1200"/>
            </a:lvl1pPr>
          </a:lstStyle>
          <a:p>
            <a:endParaRPr lang="en-US" dirty="0"/>
          </a:p>
        </p:txBody>
      </p:sp>
      <p:sp>
        <p:nvSpPr>
          <p:cNvPr id="38" name="Picture Placeholder 33"/>
          <p:cNvSpPr>
            <a:spLocks noGrp="1"/>
          </p:cNvSpPr>
          <p:nvPr>
            <p:ph type="pic" sz="quarter" idx="36"/>
          </p:nvPr>
        </p:nvSpPr>
        <p:spPr>
          <a:xfrm>
            <a:off x="3930777" y="3758184"/>
            <a:ext cx="1282446" cy="1385316"/>
          </a:xfrm>
        </p:spPr>
        <p:txBody>
          <a:bodyPr anchor="ctr">
            <a:normAutofit/>
          </a:bodyPr>
          <a:lstStyle>
            <a:lvl1pPr marL="0" indent="0" algn="ctr">
              <a:buNone/>
              <a:defRPr sz="1200"/>
            </a:lvl1pPr>
          </a:lstStyle>
          <a:p>
            <a:endParaRPr lang="en-US" dirty="0"/>
          </a:p>
        </p:txBody>
      </p:sp>
      <p:sp>
        <p:nvSpPr>
          <p:cNvPr id="39" name="Picture Placeholder 33"/>
          <p:cNvSpPr>
            <a:spLocks noGrp="1"/>
          </p:cNvSpPr>
          <p:nvPr>
            <p:ph type="pic" sz="quarter" idx="37"/>
          </p:nvPr>
        </p:nvSpPr>
        <p:spPr>
          <a:xfrm>
            <a:off x="5241036" y="3758184"/>
            <a:ext cx="1282446" cy="1385316"/>
          </a:xfrm>
        </p:spPr>
        <p:txBody>
          <a:bodyPr anchor="ctr">
            <a:normAutofit/>
          </a:bodyPr>
          <a:lstStyle>
            <a:lvl1pPr marL="0" indent="0" algn="ctr">
              <a:buNone/>
              <a:defRPr sz="1200"/>
            </a:lvl1pPr>
          </a:lstStyle>
          <a:p>
            <a:endParaRPr lang="en-US" dirty="0"/>
          </a:p>
        </p:txBody>
      </p:sp>
      <p:sp>
        <p:nvSpPr>
          <p:cNvPr id="40" name="Picture Placeholder 33"/>
          <p:cNvSpPr>
            <a:spLocks noGrp="1"/>
          </p:cNvSpPr>
          <p:nvPr>
            <p:ph type="pic" sz="quarter" idx="38"/>
          </p:nvPr>
        </p:nvSpPr>
        <p:spPr>
          <a:xfrm>
            <a:off x="6551295" y="3758184"/>
            <a:ext cx="1282446" cy="1385316"/>
          </a:xfrm>
        </p:spPr>
        <p:txBody>
          <a:bodyPr anchor="ctr">
            <a:normAutofit/>
          </a:bodyPr>
          <a:lstStyle>
            <a:lvl1pPr marL="0" indent="0" algn="ctr">
              <a:buNone/>
              <a:defRPr sz="1200"/>
            </a:lvl1pPr>
          </a:lstStyle>
          <a:p>
            <a:endParaRPr lang="en-US" dirty="0"/>
          </a:p>
        </p:txBody>
      </p:sp>
      <p:sp>
        <p:nvSpPr>
          <p:cNvPr id="35" name="Picture Placeholder 33"/>
          <p:cNvSpPr>
            <a:spLocks noGrp="1"/>
          </p:cNvSpPr>
          <p:nvPr>
            <p:ph type="pic" sz="quarter" idx="33"/>
          </p:nvPr>
        </p:nvSpPr>
        <p:spPr>
          <a:xfrm>
            <a:off x="7861554" y="3758184"/>
            <a:ext cx="1282446" cy="1385316"/>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2504399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theme" Target="../theme/theme3.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generations of the world</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B52AA33-351D-49EC-8505-F4C29BF5BB6C}" type="datetimeFigureOut">
              <a:rPr lang="en-US" smtClean="0"/>
              <a:t>11/6/2024</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FAB9BF0-984C-433F-9451-C109559EB61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baseline="0">
          <a:solidFill>
            <a:schemeClr val="tx1"/>
          </a:solidFill>
          <a:latin typeface="Bebas Neue" panose="020B0606020202050201"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EC3E5F-02FC-7CEA-438C-0786A3E5B71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A79FB3-947F-0ACB-CD0C-C4CB34A7283D}"/>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24DF4C-260E-AF36-5B68-D747C3755CB5}"/>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4C7264ED-96C8-48B7-8990-9DB86162061E}" type="datetimeFigureOut">
              <a:rPr lang="en-US" smtClean="0"/>
              <a:t>11/6/2024</a:t>
            </a:fld>
            <a:endParaRPr lang="en-US"/>
          </a:p>
        </p:txBody>
      </p:sp>
      <p:sp>
        <p:nvSpPr>
          <p:cNvPr id="5" name="Footer Placeholder 4">
            <a:extLst>
              <a:ext uri="{FF2B5EF4-FFF2-40B4-BE49-F238E27FC236}">
                <a16:creationId xmlns:a16="http://schemas.microsoft.com/office/drawing/2014/main" id="{FC09E888-5672-7EE2-37A3-39124937564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5121697-64D6-273E-BE98-B3FC1262918C}"/>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CB1DF0E4-406D-4062-BCD5-79F7856BD0FD}" type="slidenum">
              <a:rPr lang="en-US" smtClean="0"/>
              <a:t>‹#›</a:t>
            </a:fld>
            <a:endParaRPr lang="en-US"/>
          </a:p>
        </p:txBody>
      </p:sp>
    </p:spTree>
    <p:extLst>
      <p:ext uri="{BB962C8B-B14F-4D97-AF65-F5344CB8AC3E}">
        <p14:creationId xmlns:p14="http://schemas.microsoft.com/office/powerpoint/2010/main" val="131110882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95" r:id="rId12"/>
    <p:sldLayoutId id="2147483696"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generations of the world</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B52AA33-351D-49EC-8505-F4C29BF5BB6C}" type="datetimeFigureOut">
              <a:rPr lang="en-US" smtClean="0"/>
              <a:t>11/6/2024</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FAB9BF0-984C-433F-9451-C109559EB616}" type="slidenum">
              <a:rPr lang="en-US" smtClean="0"/>
              <a:t>‹#›</a:t>
            </a:fld>
            <a:endParaRPr lang="en-US"/>
          </a:p>
        </p:txBody>
      </p:sp>
    </p:spTree>
    <p:extLst>
      <p:ext uri="{BB962C8B-B14F-4D97-AF65-F5344CB8AC3E}">
        <p14:creationId xmlns:p14="http://schemas.microsoft.com/office/powerpoint/2010/main" val="17951993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baseline="0">
          <a:solidFill>
            <a:schemeClr val="tx1"/>
          </a:solidFill>
          <a:latin typeface="Bebas Neue" panose="020B0606020202050201"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6.png"/><Relationship Id="rId7"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7.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1.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 Id="rId6" Type="http://schemas.microsoft.com/office/2007/relationships/hdphoto" Target="../media/hdphoto7.wdp"/><Relationship Id="rId11" Type="http://schemas.openxmlformats.org/officeDocument/2006/relationships/image" Target="../media/image3.jpeg"/><Relationship Id="rId5" Type="http://schemas.openxmlformats.org/officeDocument/2006/relationships/image" Target="../media/image13.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66F95-9187-235D-7DDF-A7FC36E3F668}"/>
            </a:ext>
          </a:extLst>
        </p:cNvPr>
        <p:cNvGrpSpPr/>
        <p:nvPr/>
      </p:nvGrpSpPr>
      <p:grpSpPr>
        <a:xfrm>
          <a:off x="0" y="0"/>
          <a:ext cx="0" cy="0"/>
          <a:chOff x="0" y="0"/>
          <a:chExt cx="0" cy="0"/>
        </a:xfrm>
      </p:grpSpPr>
      <p:pic>
        <p:nvPicPr>
          <p:cNvPr id="19" name="Picture 18" descr="A close up of a snow&#10;&#10;Description automatically generated">
            <a:extLst>
              <a:ext uri="{FF2B5EF4-FFF2-40B4-BE49-F238E27FC236}">
                <a16:creationId xmlns:a16="http://schemas.microsoft.com/office/drawing/2014/main" id="{9F262AA0-3E7F-ECD4-8C04-E92BC8A33A5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54000" contrast="63000"/>
                    </a14:imgEffect>
                  </a14:imgLayer>
                </a14:imgProps>
              </a:ext>
              <a:ext uri="{28A0092B-C50C-407E-A947-70E740481C1C}">
                <a14:useLocalDpi xmlns:a14="http://schemas.microsoft.com/office/drawing/2010/main"/>
              </a:ext>
            </a:extLst>
          </a:blip>
          <a:srcRect t="10325" r="12072"/>
          <a:stretch/>
        </p:blipFill>
        <p:spPr>
          <a:xfrm>
            <a:off x="1" y="-88789"/>
            <a:ext cx="9144000" cy="5281625"/>
          </a:xfrm>
          <a:prstGeom prst="rect">
            <a:avLst/>
          </a:prstGeom>
        </p:spPr>
      </p:pic>
      <p:sp>
        <p:nvSpPr>
          <p:cNvPr id="20" name="Rectangle 19">
            <a:extLst>
              <a:ext uri="{FF2B5EF4-FFF2-40B4-BE49-F238E27FC236}">
                <a16:creationId xmlns:a16="http://schemas.microsoft.com/office/drawing/2014/main" id="{6AF29369-FA45-073C-1788-EF418B0F60AF}"/>
              </a:ext>
            </a:extLst>
          </p:cNvPr>
          <p:cNvSpPr/>
          <p:nvPr/>
        </p:nvSpPr>
        <p:spPr>
          <a:xfrm>
            <a:off x="0" y="2902976"/>
            <a:ext cx="9103122" cy="2194842"/>
          </a:xfrm>
          <a:prstGeom prst="rect">
            <a:avLst/>
          </a:prstGeom>
          <a:gradFill>
            <a:gsLst>
              <a:gs pos="74000">
                <a:srgbClr val="0F0D0A"/>
              </a:gs>
              <a:gs pos="27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6" descr="A person wearing a garment&#10;&#10;Description automatically generated">
            <a:extLst>
              <a:ext uri="{FF2B5EF4-FFF2-40B4-BE49-F238E27FC236}">
                <a16:creationId xmlns:a16="http://schemas.microsoft.com/office/drawing/2014/main" id="{E2B92415-1D25-C08E-E324-7E9B231B89DC}"/>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7134" b="83453" l="7077" r="88191">
                        <a14:foregroundMark x1="33961" y1="17326" x2="36809" y2="10791"/>
                        <a14:foregroundMark x1="36809" y1="10791" x2="42085" y2="11990"/>
                        <a14:foregroundMark x1="42085" y1="11990" x2="43509" y2="15647"/>
                        <a14:foregroundMark x1="43970" y1="10911" x2="38065" y2="7254"/>
                        <a14:foregroundMark x1="38065" y1="7254" x2="36432" y2="8813"/>
                        <a14:foregroundMark x1="44975" y1="14029" x2="44682" y2="10671"/>
                        <a14:foregroundMark x1="44849" y1="31055" x2="46273" y2="19005"/>
                        <a14:foregroundMark x1="44389" y1="17506" x2="44556" y2="12530"/>
                        <a14:foregroundMark x1="45687" y1="17746" x2="44682" y2="12350"/>
                        <a14:foregroundMark x1="16667" y1="74460" x2="30821" y2="86211"/>
                        <a14:foregroundMark x1="30821" y1="86211" x2="48827" y2="82974"/>
                        <a14:foregroundMark x1="48827" y1="82974" x2="52764" y2="74101"/>
                        <a14:foregroundMark x1="52764" y1="74101" x2="68886" y2="83513"/>
                        <a14:foregroundMark x1="68886" y1="83513" x2="66667" y2="75779"/>
                        <a14:foregroundMark x1="66667" y1="75779" x2="60092" y2="68645"/>
                        <a14:foregroundMark x1="43970" y1="76139" x2="43384" y2="60552"/>
                        <a14:foregroundMark x1="35972" y1="39988" x2="29606" y2="33933"/>
                        <a14:foregroundMark x1="32789" y1="31475" x2="32915" y2="18165"/>
                        <a14:foregroundMark x1="7077" y1="46223" x2="13233" y2="51379"/>
                        <a14:foregroundMark x1="13233" y1="51379" x2="13610" y2="52458"/>
                        <a14:foregroundMark x1="49330" y1="55336" x2="51675" y2="60372"/>
                        <a14:backgroundMark x1="14266" y1="47276" x2="19226" y2="42315"/>
                        <a14:backgroundMark x1="22690" y1="83560" x2="24321" y2="84436"/>
                      </a14:backgroundRemoval>
                    </a14:imgEffect>
                  </a14:imgLayer>
                </a14:imgProps>
              </a:ext>
              <a:ext uri="{28A0092B-C50C-407E-A947-70E740481C1C}">
                <a14:useLocalDpi xmlns:a14="http://schemas.microsoft.com/office/drawing/2010/main" val="0"/>
              </a:ext>
            </a:extLst>
          </a:blip>
          <a:srcRect l="5016" t="6792" r="2309" b="13641"/>
          <a:stretch/>
        </p:blipFill>
        <p:spPr>
          <a:xfrm>
            <a:off x="0" y="1553894"/>
            <a:ext cx="5665303" cy="3397410"/>
          </a:xfrm>
          <a:prstGeom prst="rect">
            <a:avLst/>
          </a:prstGeom>
          <a:effectLst>
            <a:glow rad="63500">
              <a:schemeClr val="accent2">
                <a:satMod val="175000"/>
                <a:alpha val="40000"/>
              </a:schemeClr>
            </a:glow>
          </a:effectLst>
        </p:spPr>
      </p:pic>
      <p:sp>
        <p:nvSpPr>
          <p:cNvPr id="8" name="Rectangle 7">
            <a:extLst>
              <a:ext uri="{FF2B5EF4-FFF2-40B4-BE49-F238E27FC236}">
                <a16:creationId xmlns:a16="http://schemas.microsoft.com/office/drawing/2014/main" id="{57EBBC72-6A07-4846-9B6E-EF978DE03B32}"/>
              </a:ext>
            </a:extLst>
          </p:cNvPr>
          <p:cNvSpPr/>
          <p:nvPr/>
        </p:nvSpPr>
        <p:spPr>
          <a:xfrm>
            <a:off x="0" y="468306"/>
            <a:ext cx="9144000" cy="1369606"/>
          </a:xfrm>
          <a:prstGeom prst="rect">
            <a:avLst/>
          </a:prstGeom>
          <a:noFill/>
        </p:spPr>
        <p:txBody>
          <a:bodyPr wrap="square" lIns="91440" tIns="45720" rIns="91440" bIns="45720">
            <a:spAutoFit/>
          </a:bodyPr>
          <a:lstStyle/>
          <a:p>
            <a:pPr algn="ctr"/>
            <a:r>
              <a:rPr lang="en-US" sz="8300" b="1" cap="none" spc="50">
                <a:ln w="0">
                  <a:solidFill>
                    <a:schemeClr val="accent2">
                      <a:lumMod val="50000"/>
                    </a:schemeClr>
                  </a:solidFill>
                </a:ln>
                <a:blipFill dpi="0" rotWithShape="1">
                  <a:blip r:embed="rId7">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a:extLst>
              <a:ext uri="{FF2B5EF4-FFF2-40B4-BE49-F238E27FC236}">
                <a16:creationId xmlns:a16="http://schemas.microsoft.com/office/drawing/2014/main" id="{C3C9E4CC-27B5-27BA-4E0B-14D9B96317BC}"/>
              </a:ext>
            </a:extLst>
          </p:cNvPr>
          <p:cNvSpPr/>
          <p:nvPr/>
        </p:nvSpPr>
        <p:spPr>
          <a:xfrm>
            <a:off x="0" y="1564279"/>
            <a:ext cx="9144000" cy="923330"/>
          </a:xfrm>
          <a:prstGeom prst="rect">
            <a:avLst/>
          </a:prstGeom>
          <a:noFill/>
        </p:spPr>
        <p:txBody>
          <a:bodyPr wrap="square" lIns="91440" tIns="45720" rIns="91440" bIns="45720">
            <a:spAutoFit/>
          </a:bodyPr>
          <a:lstStyle/>
          <a:p>
            <a:pPr algn="ctr"/>
            <a:r>
              <a:rPr lang="en-US" sz="5400" b="1" cap="none" spc="50">
                <a:ln w="0">
                  <a:solidFill>
                    <a:schemeClr val="accent2">
                      <a:lumMod val="50000"/>
                    </a:schemeClr>
                  </a:solidFill>
                </a:ln>
                <a:blipFill dpi="0" rotWithShape="1">
                  <a:blip r:embed="rId8">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a:extLst>
              <a:ext uri="{FF2B5EF4-FFF2-40B4-BE49-F238E27FC236}">
                <a16:creationId xmlns:a16="http://schemas.microsoft.com/office/drawing/2014/main" id="{D804F099-6C20-9828-510D-847F458176E0}"/>
              </a:ext>
            </a:extLst>
          </p:cNvPr>
          <p:cNvSpPr/>
          <p:nvPr/>
        </p:nvSpPr>
        <p:spPr>
          <a:xfrm>
            <a:off x="0" y="206696"/>
            <a:ext cx="9144000" cy="523220"/>
          </a:xfrm>
          <a:prstGeom prst="rect">
            <a:avLst/>
          </a:prstGeom>
          <a:noFill/>
        </p:spPr>
        <p:txBody>
          <a:bodyPr wrap="square" lIns="91440" tIns="45720" rIns="91440" bIns="45720">
            <a:spAutoFit/>
          </a:bodyPr>
          <a:lstStyle/>
          <a:p>
            <a:pPr algn="ctr"/>
            <a:r>
              <a:rPr lang="en-US" sz="2800" b="1" cap="none" spc="50">
                <a:ln w="0">
                  <a:solidFill>
                    <a:schemeClr val="accent2">
                      <a:lumMod val="50000"/>
                    </a:schemeClr>
                  </a:solidFill>
                </a:ln>
                <a:blipFill dpi="0" rotWithShape="1">
                  <a:blip r:embed="rId8">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pic>
        <p:nvPicPr>
          <p:cNvPr id="18" name="Picture 17" descr="A person holding a staff&#10;&#10;Description automatically generated">
            <a:extLst>
              <a:ext uri="{FF2B5EF4-FFF2-40B4-BE49-F238E27FC236}">
                <a16:creationId xmlns:a16="http://schemas.microsoft.com/office/drawing/2014/main" id="{75A8F005-8108-0973-7FB6-D5377AAADD43}"/>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6415" b="90408" l="13987" r="90787">
                        <a14:foregroundMark x1="16835" y1="29687" x2="21441" y2="89269"/>
                        <a14:foregroundMark x1="15745" y1="15588" x2="16821" y2="29504"/>
                        <a14:foregroundMark x1="21441" y1="89269" x2="28266" y2="66427"/>
                        <a14:foregroundMark x1="28266" y1="66427" x2="31575" y2="60971"/>
                        <a14:foregroundMark x1="31575" y1="60971" x2="40745" y2="65827"/>
                        <a14:foregroundMark x1="40745" y1="65827" x2="51005" y2="79676"/>
                        <a14:foregroundMark x1="51005" y1="79676" x2="55109" y2="73561"/>
                        <a14:foregroundMark x1="55109" y1="73561" x2="55653" y2="71942"/>
                        <a14:foregroundMark x1="42672" y1="85432" x2="35678" y2="69065"/>
                        <a14:foregroundMark x1="35678" y1="69065" x2="42044" y2="81415"/>
                        <a14:foregroundMark x1="42044" y1="81415" x2="45687" y2="72482"/>
                        <a14:foregroundMark x1="17420" y1="44484" x2="14866" y2="34772"/>
                        <a14:foregroundMark x1="14866" y1="34772" x2="14028" y2="22122"/>
                        <a14:foregroundMark x1="14028" y1="22122" x2="15369" y2="6415"/>
                        <a14:foregroundMark x1="36809" y1="73022" x2="34045" y2="82374"/>
                        <a14:foregroundMark x1="34045" y1="82374" x2="49414" y2="88549"/>
                        <a14:foregroundMark x1="49414" y1="88549" x2="50209" y2="81655"/>
                        <a14:foregroundMark x1="50209" y1="81655" x2="50209" y2="81655"/>
                        <a14:foregroundMark x1="40578" y1="88129" x2="32705" y2="88129"/>
                        <a14:foregroundMark x1="18719" y1="73321" x2="19891" y2="86811"/>
                        <a14:foregroundMark x1="19891" y1="86811" x2="19556" y2="90408"/>
                        <a14:backgroundMark x1="33794" y1="27278" x2="33710" y2="12170"/>
                        <a14:backgroundMark x1="56616" y1="70923" x2="54146" y2="61271"/>
                        <a14:backgroundMark x1="17965" y1="37530" x2="17881" y2="30935"/>
                        <a14:backgroundMark x1="17462" y1="13249" x2="17546" y2="29496"/>
                        <a14:backgroundMark x1="17546" y1="29496" x2="20268" y2="41427"/>
                        <a14:backgroundMark x1="20268" y1="41427" x2="29648" y2="35432"/>
                        <a14:backgroundMark x1="29648" y1="35432" x2="31826" y2="21403"/>
                        <a14:backgroundMark x1="31826" y1="21403" x2="23283" y2="14149"/>
                        <a14:backgroundMark x1="23283" y1="14149" x2="17714" y2="12410"/>
                      </a14:backgroundRemoval>
                    </a14:imgEffect>
                  </a14:imgLayer>
                </a14:imgProps>
              </a:ext>
              <a:ext uri="{28A0092B-C50C-407E-A947-70E740481C1C}">
                <a14:useLocalDpi xmlns:a14="http://schemas.microsoft.com/office/drawing/2010/main" val="0"/>
              </a:ext>
            </a:extLst>
          </a:blip>
          <a:srcRect l="8747" t="11622" r="43945" b="9725"/>
          <a:stretch/>
        </p:blipFill>
        <p:spPr>
          <a:xfrm>
            <a:off x="5754834" y="887391"/>
            <a:ext cx="3208020" cy="3725552"/>
          </a:xfrm>
          <a:prstGeom prst="rect">
            <a:avLst/>
          </a:prstGeom>
          <a:effectLst>
            <a:glow rad="63500">
              <a:schemeClr val="accent2">
                <a:satMod val="175000"/>
                <a:alpha val="40000"/>
              </a:schemeClr>
            </a:glow>
          </a:effectLst>
        </p:spPr>
      </p:pic>
      <p:sp>
        <p:nvSpPr>
          <p:cNvPr id="16" name="Rectangle 15">
            <a:extLst>
              <a:ext uri="{FF2B5EF4-FFF2-40B4-BE49-F238E27FC236}">
                <a16:creationId xmlns:a16="http://schemas.microsoft.com/office/drawing/2014/main" id="{DD370A2B-9EAF-FF2F-4C5A-767E47CE44B4}"/>
              </a:ext>
            </a:extLst>
          </p:cNvPr>
          <p:cNvSpPr/>
          <p:nvPr/>
        </p:nvSpPr>
        <p:spPr>
          <a:xfrm>
            <a:off x="0" y="3390900"/>
            <a:ext cx="9143999" cy="1776426"/>
          </a:xfrm>
          <a:prstGeom prst="rect">
            <a:avLst/>
          </a:prstGeom>
          <a:gradFill>
            <a:gsLst>
              <a:gs pos="74000">
                <a:srgbClr val="0F0D0A"/>
              </a:gs>
              <a:gs pos="27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59D26409-6BC4-0C19-72C7-D192533E7279}"/>
              </a:ext>
            </a:extLst>
          </p:cNvPr>
          <p:cNvSpPr txBox="1"/>
          <p:nvPr/>
        </p:nvSpPr>
        <p:spPr>
          <a:xfrm>
            <a:off x="126569" y="4249467"/>
            <a:ext cx="9144000" cy="387286"/>
          </a:xfrm>
          <a:prstGeom prst="rect">
            <a:avLst/>
          </a:prstGeom>
          <a:noFill/>
        </p:spPr>
        <p:txBody>
          <a:bodyPr wrap="square">
            <a:spAutoFit/>
          </a:bodyPr>
          <a:lstStyle/>
          <a:p>
            <a:pPr marR="0" algn="ctr">
              <a:lnSpc>
                <a:spcPts val="2300"/>
              </a:lnSpc>
              <a:spcBef>
                <a:spcPts val="0"/>
              </a:spcBef>
              <a:spcAft>
                <a:spcPts val="0"/>
              </a:spcAft>
            </a:pPr>
            <a:r>
              <a:rPr lang="en-US" b="1" kern="150">
                <a:blipFill dpi="0" rotWithShape="1">
                  <a:blip r:embed="rId8">
                    <a:extLst>
                      <a:ext uri="{28A0092B-C50C-407E-A947-70E740481C1C}">
                        <a14:useLocalDpi xmlns:a14="http://schemas.microsoft.com/office/drawing/2010/main" val="0"/>
                      </a:ext>
                    </a:extLst>
                  </a:blip>
                  <a:srcRect/>
                  <a:stretch>
                    <a:fillRect/>
                  </a:stretch>
                </a:blipFill>
                <a:latin typeface="Aptos" panose="020B0004020202020204" pitchFamily="34" charset="0"/>
                <a:ea typeface="SimSun" panose="02010600030101010101" pitchFamily="2" charset="-122"/>
                <a:cs typeface="Lucida Sans" panose="020B0602030504020204" pitchFamily="34" charset="0"/>
              </a:rPr>
              <a:t>EPISODE 4 - LOST SHEEP: A HISTORY OF ANCIENT ISRAEL</a:t>
            </a:r>
            <a:endParaRPr lang="en-US" b="1" kern="150">
              <a:blipFill dpi="0" rotWithShape="1">
                <a:blip r:embed="rId8">
                  <a:extLst>
                    <a:ext uri="{28A0092B-C50C-407E-A947-70E740481C1C}">
                      <a14:useLocalDpi xmlns:a14="http://schemas.microsoft.com/office/drawing/2010/main" val="0"/>
                    </a:ext>
                  </a:extLst>
                </a:blip>
                <a:srcRect/>
                <a:stretch>
                  <a:fillRect/>
                </a:stretch>
              </a:blip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4032329482"/>
      </p:ext>
    </p:extLst>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D5BA1-A9FC-CC64-7612-D36019580109}"/>
            </a:ext>
          </a:extLst>
        </p:cNvPr>
        <p:cNvGrpSpPr/>
        <p:nvPr/>
      </p:nvGrpSpPr>
      <p:grpSpPr>
        <a:xfrm>
          <a:off x="0" y="0"/>
          <a:ext cx="0" cy="0"/>
          <a:chOff x="0" y="0"/>
          <a:chExt cx="0" cy="0"/>
        </a:xfrm>
      </p:grpSpPr>
      <p:pic>
        <p:nvPicPr>
          <p:cNvPr id="19" name="Picture 18" descr="A close up of a snow&#10;&#10;Description automatically generated">
            <a:extLst>
              <a:ext uri="{FF2B5EF4-FFF2-40B4-BE49-F238E27FC236}">
                <a16:creationId xmlns:a16="http://schemas.microsoft.com/office/drawing/2014/main" id="{ABF0C569-2283-CF26-33C2-8354CA7D41B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t="10325" r="12072"/>
          <a:stretch/>
        </p:blipFill>
        <p:spPr>
          <a:xfrm>
            <a:off x="1" y="-88789"/>
            <a:ext cx="9144000" cy="5281625"/>
          </a:xfrm>
          <a:prstGeom prst="rect">
            <a:avLst/>
          </a:prstGeom>
        </p:spPr>
      </p:pic>
      <p:sp>
        <p:nvSpPr>
          <p:cNvPr id="3" name="TextBox 2">
            <a:extLst>
              <a:ext uri="{FF2B5EF4-FFF2-40B4-BE49-F238E27FC236}">
                <a16:creationId xmlns:a16="http://schemas.microsoft.com/office/drawing/2014/main" id="{1FF0B698-F6C9-6084-DE8D-5F8F41FE5484}"/>
              </a:ext>
            </a:extLst>
          </p:cNvPr>
          <p:cNvSpPr txBox="1"/>
          <p:nvPr/>
        </p:nvSpPr>
        <p:spPr>
          <a:xfrm>
            <a:off x="219074" y="338004"/>
            <a:ext cx="3209925" cy="2031325"/>
          </a:xfrm>
          <a:prstGeom prst="rect">
            <a:avLst/>
          </a:prstGeom>
          <a:noFill/>
        </p:spPr>
        <p:txBody>
          <a:bodyPr wrap="square">
            <a:spAutoFit/>
          </a:bodyPr>
          <a:lstStyle/>
          <a:p>
            <a:pPr algn="l" rtl="0">
              <a:spcBef>
                <a:spcPts val="505"/>
              </a:spcBef>
              <a:spcAft>
                <a:spcPts val="575"/>
              </a:spcAft>
            </a:pPr>
            <a:r>
              <a:rPr lang="en-US" sz="1400">
                <a:solidFill>
                  <a:schemeClr val="bg1"/>
                </a:solidFill>
                <a:latin typeface="Aptos" panose="020B0004020202020204" pitchFamily="34" charset="0"/>
              </a:rPr>
              <a:t>This presentation is available as a free download from fathersalphabet.com. It includes only original artwork and materials believed to be in the public domain. We waive all copyrights for any original work created by us. However, please note that we cannot waive or transfer any rights belonging to third parties.</a:t>
            </a:r>
            <a:endParaRPr lang="en-US" sz="1400">
              <a:solidFill>
                <a:schemeClr val="bg1"/>
              </a:solidFill>
              <a:effectLst/>
              <a:latin typeface="Aptos" panose="020B0004020202020204" pitchFamily="34" charset="0"/>
            </a:endParaRPr>
          </a:p>
        </p:txBody>
      </p:sp>
      <p:pic>
        <p:nvPicPr>
          <p:cNvPr id="4" name="Picture 3" descr="A black and white text&#10;&#10;Description automatically generated">
            <a:extLst>
              <a:ext uri="{FF2B5EF4-FFF2-40B4-BE49-F238E27FC236}">
                <a16:creationId xmlns:a16="http://schemas.microsoft.com/office/drawing/2014/main" id="{FEDB4B42-6B4B-DDE3-E7C0-4FDB5F9E9824}"/>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6859" b="69305" l="28348" r="68234">
                        <a14:foregroundMark x1="33191" y1="42446" x2="33191" y2="42446"/>
                        <a14:foregroundMark x1="39744" y1="37410" x2="39744" y2="37410"/>
                        <a14:foregroundMark x1="43447" y1="37650" x2="43447" y2="37650"/>
                        <a14:foregroundMark x1="45584" y1="31415" x2="45584" y2="31415"/>
                        <a14:foregroundMark x1="52279" y1="38129" x2="52279" y2="38129"/>
                        <a14:foregroundMark x1="52991" y1="29736" x2="52991" y2="29736"/>
                        <a14:foregroundMark x1="56553" y1="36211" x2="56553" y2="36211"/>
                        <a14:foregroundMark x1="60114" y1="36930" x2="60114" y2="36930"/>
                        <a14:foregroundMark x1="67094" y1="35012" x2="67094" y2="35012"/>
                        <a14:foregroundMark x1="64103" y1="61871" x2="64103" y2="61871"/>
                        <a14:foregroundMark x1="54701" y1="64988" x2="54701" y2="64988"/>
                        <a14:foregroundMark x1="50855" y1="62350" x2="50855" y2="62350"/>
                        <a14:foregroundMark x1="46866" y1="62110" x2="46866" y2="62110"/>
                        <a14:foregroundMark x1="38177" y1="63789" x2="38177" y2="63789"/>
                        <a14:foregroundMark x1="34330" y1="63309" x2="34330" y2="63309"/>
                        <a14:foregroundMark x1="28490" y1="59233" x2="28490" y2="59233"/>
                        <a14:foregroundMark x1="34046" y1="69305" x2="34330" y2="68825"/>
                        <a14:foregroundMark x1="48860" y1="39089" x2="48860" y2="39089"/>
                        <a14:foregroundMark x1="68234" y1="27578" x2="68234" y2="27578"/>
                      </a14:backgroundRemoval>
                    </a14:imgEffect>
                  </a14:imgLayer>
                </a14:imgProps>
              </a:ext>
              <a:ext uri="{28A0092B-C50C-407E-A947-70E740481C1C}">
                <a14:useLocalDpi xmlns:a14="http://schemas.microsoft.com/office/drawing/2010/main" val="0"/>
              </a:ext>
            </a:extLst>
          </a:blip>
          <a:srcRect l="25283" t="22320" r="28143" b="26790"/>
          <a:stretch/>
        </p:blipFill>
        <p:spPr>
          <a:xfrm>
            <a:off x="1254479" y="2542498"/>
            <a:ext cx="986716" cy="640532"/>
          </a:xfrm>
          <a:prstGeom prst="rect">
            <a:avLst/>
          </a:prstGeom>
        </p:spPr>
      </p:pic>
    </p:spTree>
    <p:extLst>
      <p:ext uri="{BB962C8B-B14F-4D97-AF65-F5344CB8AC3E}">
        <p14:creationId xmlns:p14="http://schemas.microsoft.com/office/powerpoint/2010/main" val="4135364067"/>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DEC96B2A-6964-C509-BBAD-4943B079E1BA}"/>
              </a:ext>
            </a:extLst>
          </p:cNvPr>
          <p:cNvSpPr/>
          <p:nvPr/>
        </p:nvSpPr>
        <p:spPr>
          <a:xfrm rot="10800000">
            <a:off x="3836426" y="0"/>
            <a:ext cx="5301434" cy="1346998"/>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6FC065C1-45C6-CCC9-47AF-F4DC1FFA205B}"/>
              </a:ext>
            </a:extLst>
          </p:cNvPr>
          <p:cNvCxnSpPr>
            <a:cxnSpLocks/>
          </p:cNvCxnSpPr>
          <p:nvPr/>
        </p:nvCxnSpPr>
        <p:spPr>
          <a:xfrm>
            <a:off x="1408057" y="2651745"/>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D37AE3C-00FF-E7C7-E1BC-59D4A9C106DF}"/>
              </a:ext>
            </a:extLst>
          </p:cNvPr>
          <p:cNvCxnSpPr>
            <a:cxnSpLocks/>
          </p:cNvCxnSpPr>
          <p:nvPr/>
        </p:nvCxnSpPr>
        <p:spPr>
          <a:xfrm>
            <a:off x="8725575" y="2651745"/>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AB5894D-66B0-1D83-9339-CC7B80730B77}"/>
              </a:ext>
            </a:extLst>
          </p:cNvPr>
          <p:cNvCxnSpPr>
            <a:cxnSpLocks/>
          </p:cNvCxnSpPr>
          <p:nvPr/>
        </p:nvCxnSpPr>
        <p:spPr>
          <a:xfrm>
            <a:off x="1419040" y="2919732"/>
            <a:ext cx="7314773"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902819D-2478-C692-9012-38BC2B052F6B}"/>
              </a:ext>
            </a:extLst>
          </p:cNvPr>
          <p:cNvSpPr txBox="1"/>
          <p:nvPr/>
        </p:nvSpPr>
        <p:spPr>
          <a:xfrm>
            <a:off x="2671466" y="61656"/>
            <a:ext cx="7162799"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kumimoji="0" lang="en-US" sz="36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sojourn of the sons of israel</a:t>
            </a:r>
          </a:p>
        </p:txBody>
      </p:sp>
      <p:cxnSp>
        <p:nvCxnSpPr>
          <p:cNvPr id="5" name="Straight Connector 4">
            <a:extLst>
              <a:ext uri="{FF2B5EF4-FFF2-40B4-BE49-F238E27FC236}">
                <a16:creationId xmlns:a16="http://schemas.microsoft.com/office/drawing/2014/main" id="{0E948F13-C02C-43EE-F0B4-18B24B6342CC}"/>
              </a:ext>
            </a:extLst>
          </p:cNvPr>
          <p:cNvCxnSpPr>
            <a:cxnSpLocks/>
          </p:cNvCxnSpPr>
          <p:nvPr/>
        </p:nvCxnSpPr>
        <p:spPr>
          <a:xfrm>
            <a:off x="1397559" y="1875353"/>
            <a:ext cx="6139" cy="705934"/>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4DC0C7D-D60F-ABE3-CD77-5B3959428047}"/>
              </a:ext>
            </a:extLst>
          </p:cNvPr>
          <p:cNvSpPr txBox="1"/>
          <p:nvPr/>
        </p:nvSpPr>
        <p:spPr>
          <a:xfrm>
            <a:off x="8361945" y="1992906"/>
            <a:ext cx="722401" cy="307777"/>
          </a:xfrm>
          <a:prstGeom prst="rect">
            <a:avLst/>
          </a:prstGeom>
          <a:solidFill>
            <a:srgbClr val="C55A11">
              <a:alpha val="41961"/>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Exodus</a:t>
            </a:r>
          </a:p>
        </p:txBody>
      </p:sp>
      <p:cxnSp>
        <p:nvCxnSpPr>
          <p:cNvPr id="9" name="Straight Connector 8">
            <a:extLst>
              <a:ext uri="{FF2B5EF4-FFF2-40B4-BE49-F238E27FC236}">
                <a16:creationId xmlns:a16="http://schemas.microsoft.com/office/drawing/2014/main" id="{C3F73B89-93D3-D21F-94D4-B336377D01F3}"/>
              </a:ext>
            </a:extLst>
          </p:cNvPr>
          <p:cNvCxnSpPr>
            <a:cxnSpLocks/>
          </p:cNvCxnSpPr>
          <p:nvPr/>
        </p:nvCxnSpPr>
        <p:spPr>
          <a:xfrm>
            <a:off x="8723146" y="2294565"/>
            <a:ext cx="0" cy="286722"/>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C8805C2-C8D9-1D95-AA9A-50A9169CCC3F}"/>
              </a:ext>
            </a:extLst>
          </p:cNvPr>
          <p:cNvCxnSpPr>
            <a:cxnSpLocks/>
          </p:cNvCxnSpPr>
          <p:nvPr/>
        </p:nvCxnSpPr>
        <p:spPr>
          <a:xfrm>
            <a:off x="2610198" y="2757986"/>
            <a:ext cx="0" cy="3234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Left Brace 11">
            <a:extLst>
              <a:ext uri="{FF2B5EF4-FFF2-40B4-BE49-F238E27FC236}">
                <a16:creationId xmlns:a16="http://schemas.microsoft.com/office/drawing/2014/main" id="{D8F33D62-2C5E-94CC-FE0B-7D6BA0191A68}"/>
              </a:ext>
            </a:extLst>
          </p:cNvPr>
          <p:cNvSpPr/>
          <p:nvPr/>
        </p:nvSpPr>
        <p:spPr>
          <a:xfrm rot="5400000">
            <a:off x="1909248" y="2081546"/>
            <a:ext cx="251033" cy="1134392"/>
          </a:xfrm>
          <a:prstGeom prst="leftBrace">
            <a:avLst>
              <a:gd name="adj1" fmla="val 65833"/>
              <a:gd name="adj2" fmla="val 50000"/>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36DE315B-EE44-014D-29E8-140F732C304A}"/>
              </a:ext>
            </a:extLst>
          </p:cNvPr>
          <p:cNvSpPr txBox="1"/>
          <p:nvPr/>
        </p:nvSpPr>
        <p:spPr>
          <a:xfrm>
            <a:off x="1591915" y="2087104"/>
            <a:ext cx="850418" cy="461665"/>
          </a:xfrm>
          <a:prstGeom prst="rect">
            <a:avLst/>
          </a:prstGeom>
          <a:solidFill>
            <a:schemeClr val="accent1">
              <a:alpha val="41176"/>
            </a:scheme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30 years in Canaan</a:t>
            </a:r>
          </a:p>
        </p:txBody>
      </p:sp>
      <p:sp>
        <p:nvSpPr>
          <p:cNvPr id="15" name="Left Brace 14">
            <a:extLst>
              <a:ext uri="{FF2B5EF4-FFF2-40B4-BE49-F238E27FC236}">
                <a16:creationId xmlns:a16="http://schemas.microsoft.com/office/drawing/2014/main" id="{1C2EB16A-17F5-D07C-3D75-770C09AF6167}"/>
              </a:ext>
            </a:extLst>
          </p:cNvPr>
          <p:cNvSpPr/>
          <p:nvPr/>
        </p:nvSpPr>
        <p:spPr>
          <a:xfrm rot="5400000">
            <a:off x="5508005" y="-367232"/>
            <a:ext cx="271232" cy="6026144"/>
          </a:xfrm>
          <a:prstGeom prst="leftBrace">
            <a:avLst>
              <a:gd name="adj1" fmla="val 65833"/>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32B7C471-8B3B-5885-25B9-A2BA7566325C}"/>
              </a:ext>
            </a:extLst>
          </p:cNvPr>
          <p:cNvSpPr txBox="1"/>
          <p:nvPr/>
        </p:nvSpPr>
        <p:spPr>
          <a:xfrm>
            <a:off x="5076426" y="1992906"/>
            <a:ext cx="1134391" cy="523220"/>
          </a:xfrm>
          <a:prstGeom prst="rect">
            <a:avLst/>
          </a:prstGeom>
          <a:solidFill>
            <a:srgbClr val="C00000">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400 years in Egypt</a:t>
            </a:r>
          </a:p>
        </p:txBody>
      </p:sp>
      <p:sp>
        <p:nvSpPr>
          <p:cNvPr id="32" name="TextBox 31">
            <a:extLst>
              <a:ext uri="{FF2B5EF4-FFF2-40B4-BE49-F238E27FC236}">
                <a16:creationId xmlns:a16="http://schemas.microsoft.com/office/drawing/2014/main" id="{02407394-1D71-7C22-5A27-0197F793CEDE}"/>
              </a:ext>
            </a:extLst>
          </p:cNvPr>
          <p:cNvSpPr txBox="1"/>
          <p:nvPr/>
        </p:nvSpPr>
        <p:spPr>
          <a:xfrm>
            <a:off x="-109577" y="2707497"/>
            <a:ext cx="1677519"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kumimoji="0" lang="en-US" sz="24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our view</a:t>
            </a:r>
          </a:p>
        </p:txBody>
      </p:sp>
      <p:sp>
        <p:nvSpPr>
          <p:cNvPr id="40" name="TextBox 39">
            <a:extLst>
              <a:ext uri="{FF2B5EF4-FFF2-40B4-BE49-F238E27FC236}">
                <a16:creationId xmlns:a16="http://schemas.microsoft.com/office/drawing/2014/main" id="{8712D9AE-DAAE-9208-7E2A-071C58AC9C7F}"/>
              </a:ext>
            </a:extLst>
          </p:cNvPr>
          <p:cNvSpPr txBox="1"/>
          <p:nvPr/>
        </p:nvSpPr>
        <p:spPr>
          <a:xfrm>
            <a:off x="5905502" y="4771796"/>
            <a:ext cx="5556248" cy="261610"/>
          </a:xfrm>
          <a:prstGeom prst="rect">
            <a:avLst/>
          </a:prstGeom>
          <a:noFill/>
        </p:spPr>
        <p:txBody>
          <a:bodyPr wrap="square">
            <a:spAutoFit/>
          </a:bodyPr>
          <a:lstStyle/>
          <a:p>
            <a:r>
              <a:rPr lang="en-US" sz="1100" i="1" kern="150">
                <a:solidFill>
                  <a:schemeClr val="bg1"/>
                </a:solidFill>
                <a:latin typeface="Aptos" panose="020B0004020202020204" pitchFamily="34" charset="0"/>
                <a:ea typeface="SimSun" panose="02010600030101010101" pitchFamily="2" charset="-122"/>
              </a:rPr>
              <a:t>Free downloads at fathersalphabet.com/timeline</a:t>
            </a:r>
          </a:p>
        </p:txBody>
      </p:sp>
      <p:sp>
        <p:nvSpPr>
          <p:cNvPr id="2" name="TextBox 1">
            <a:extLst>
              <a:ext uri="{FF2B5EF4-FFF2-40B4-BE49-F238E27FC236}">
                <a16:creationId xmlns:a16="http://schemas.microsoft.com/office/drawing/2014/main" id="{315650FE-2FB5-2DE6-36C1-27FC4F1E03B8}"/>
              </a:ext>
            </a:extLst>
          </p:cNvPr>
          <p:cNvSpPr txBox="1"/>
          <p:nvPr/>
        </p:nvSpPr>
        <p:spPr>
          <a:xfrm>
            <a:off x="3881018" y="611562"/>
            <a:ext cx="4743694" cy="523220"/>
          </a:xfrm>
          <a:prstGeom prst="rect">
            <a:avLst/>
          </a:prstGeom>
          <a:noFill/>
        </p:spPr>
        <p:txBody>
          <a:bodyPr wrap="square">
            <a:spAutoFit/>
          </a:bodyPr>
          <a:lstStyle/>
          <a:p>
            <a:r>
              <a:rPr lang="en-US" sz="1400" b="1">
                <a:solidFill>
                  <a:schemeClr val="bg1"/>
                </a:solidFill>
                <a:effectLst/>
                <a:latin typeface="Aptos" panose="020B0004020202020204" pitchFamily="34" charset="0"/>
              </a:rPr>
              <a:t>“Now the sojourning of the children of Israel, who dwelt in Egypt, </a:t>
            </a:r>
            <a:r>
              <a:rPr lang="en-US" sz="1400" b="1">
                <a:solidFill>
                  <a:schemeClr val="bg1"/>
                </a:solidFill>
                <a:latin typeface="Aptos" panose="020B0004020202020204" pitchFamily="34" charset="0"/>
              </a:rPr>
              <a:t>was 430 years</a:t>
            </a:r>
            <a:r>
              <a:rPr lang="en-US" sz="1400" b="1">
                <a:solidFill>
                  <a:schemeClr val="bg1"/>
                </a:solidFill>
                <a:effectLst/>
                <a:latin typeface="Aptos" panose="020B0004020202020204" pitchFamily="34" charset="0"/>
              </a:rPr>
              <a:t>.”</a:t>
            </a:r>
            <a:endParaRPr lang="en-US" sz="1400" b="1">
              <a:solidFill>
                <a:schemeClr val="bg1"/>
              </a:solidFill>
              <a:latin typeface="Aptos" panose="020B0004020202020204" pitchFamily="34" charset="0"/>
            </a:endParaRPr>
          </a:p>
        </p:txBody>
      </p:sp>
      <p:sp>
        <p:nvSpPr>
          <p:cNvPr id="3" name="TextBox 2">
            <a:extLst>
              <a:ext uri="{FF2B5EF4-FFF2-40B4-BE49-F238E27FC236}">
                <a16:creationId xmlns:a16="http://schemas.microsoft.com/office/drawing/2014/main" id="{DFCD541F-3F1D-A8A8-A6B9-61BF8169D6D2}"/>
              </a:ext>
            </a:extLst>
          </p:cNvPr>
          <p:cNvSpPr txBox="1"/>
          <p:nvPr/>
        </p:nvSpPr>
        <p:spPr>
          <a:xfrm>
            <a:off x="5905502" y="827005"/>
            <a:ext cx="4572000" cy="307777"/>
          </a:xfrm>
          <a:prstGeom prst="rect">
            <a:avLst/>
          </a:prstGeom>
          <a:noFill/>
        </p:spPr>
        <p:txBody>
          <a:bodyPr wrap="square">
            <a:spAutoFit/>
          </a:bodyPr>
          <a:lstStyle/>
          <a:p>
            <a:r>
              <a:rPr lang="en-US" sz="1400" b="1">
                <a:solidFill>
                  <a:schemeClr val="bg1"/>
                </a:solidFill>
                <a:effectLst/>
                <a:latin typeface="Aptos" panose="020B0004020202020204" pitchFamily="34" charset="0"/>
              </a:rPr>
              <a:t>Exodus 12:40</a:t>
            </a:r>
            <a:endParaRPr lang="en-US" sz="1400" b="1"/>
          </a:p>
        </p:txBody>
      </p:sp>
      <p:sp>
        <p:nvSpPr>
          <p:cNvPr id="4" name="TextBox 3">
            <a:extLst>
              <a:ext uri="{FF2B5EF4-FFF2-40B4-BE49-F238E27FC236}">
                <a16:creationId xmlns:a16="http://schemas.microsoft.com/office/drawing/2014/main" id="{9EB1BC6F-C0D1-B176-B03C-87507DCE0291}"/>
              </a:ext>
            </a:extLst>
          </p:cNvPr>
          <p:cNvSpPr txBox="1"/>
          <p:nvPr/>
        </p:nvSpPr>
        <p:spPr>
          <a:xfrm>
            <a:off x="729182" y="695827"/>
            <a:ext cx="1364814" cy="1169551"/>
          </a:xfrm>
          <a:prstGeom prst="rect">
            <a:avLst/>
          </a:prstGeom>
          <a:solidFill>
            <a:srgbClr val="C55A11">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Jacob is given the name Israel as he and his sons travelled to Canaan</a:t>
            </a:r>
          </a:p>
        </p:txBody>
      </p:sp>
    </p:spTree>
    <p:extLst>
      <p:ext uri="{BB962C8B-B14F-4D97-AF65-F5344CB8AC3E}">
        <p14:creationId xmlns:p14="http://schemas.microsoft.com/office/powerpoint/2010/main" val="60376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DEC96B2A-6964-C509-BBAD-4943B079E1BA}"/>
              </a:ext>
            </a:extLst>
          </p:cNvPr>
          <p:cNvSpPr/>
          <p:nvPr/>
        </p:nvSpPr>
        <p:spPr>
          <a:xfrm rot="10800000">
            <a:off x="3836426" y="0"/>
            <a:ext cx="5301434" cy="1346998"/>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6FC065C1-45C6-CCC9-47AF-F4DC1FFA205B}"/>
              </a:ext>
            </a:extLst>
          </p:cNvPr>
          <p:cNvCxnSpPr>
            <a:cxnSpLocks/>
          </p:cNvCxnSpPr>
          <p:nvPr/>
        </p:nvCxnSpPr>
        <p:spPr>
          <a:xfrm>
            <a:off x="1408057"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D37AE3C-00FF-E7C7-E1BC-59D4A9C106DF}"/>
              </a:ext>
            </a:extLst>
          </p:cNvPr>
          <p:cNvCxnSpPr>
            <a:cxnSpLocks/>
          </p:cNvCxnSpPr>
          <p:nvPr/>
        </p:nvCxnSpPr>
        <p:spPr>
          <a:xfrm>
            <a:off x="8725575"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AB5894D-66B0-1D83-9339-CC7B80730B77}"/>
              </a:ext>
            </a:extLst>
          </p:cNvPr>
          <p:cNvCxnSpPr>
            <a:cxnSpLocks/>
          </p:cNvCxnSpPr>
          <p:nvPr/>
        </p:nvCxnSpPr>
        <p:spPr>
          <a:xfrm>
            <a:off x="1419040" y="2047101"/>
            <a:ext cx="7314773"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902819D-2478-C692-9012-38BC2B052F6B}"/>
              </a:ext>
            </a:extLst>
          </p:cNvPr>
          <p:cNvSpPr txBox="1"/>
          <p:nvPr/>
        </p:nvSpPr>
        <p:spPr>
          <a:xfrm>
            <a:off x="2671466" y="61656"/>
            <a:ext cx="7162799"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kumimoji="0" lang="en-US" sz="36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sojourn of the sons of israel</a:t>
            </a:r>
          </a:p>
        </p:txBody>
      </p:sp>
      <p:cxnSp>
        <p:nvCxnSpPr>
          <p:cNvPr id="5" name="Straight Connector 4">
            <a:extLst>
              <a:ext uri="{FF2B5EF4-FFF2-40B4-BE49-F238E27FC236}">
                <a16:creationId xmlns:a16="http://schemas.microsoft.com/office/drawing/2014/main" id="{0E948F13-C02C-43EE-F0B4-18B24B6342CC}"/>
              </a:ext>
            </a:extLst>
          </p:cNvPr>
          <p:cNvCxnSpPr>
            <a:cxnSpLocks/>
          </p:cNvCxnSpPr>
          <p:nvPr/>
        </p:nvCxnSpPr>
        <p:spPr>
          <a:xfrm>
            <a:off x="1397559" y="1002722"/>
            <a:ext cx="6139" cy="705934"/>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4DC0C7D-D60F-ABE3-CD77-5B3959428047}"/>
              </a:ext>
            </a:extLst>
          </p:cNvPr>
          <p:cNvSpPr txBox="1"/>
          <p:nvPr/>
        </p:nvSpPr>
        <p:spPr>
          <a:xfrm>
            <a:off x="8361945" y="1120275"/>
            <a:ext cx="722401" cy="307777"/>
          </a:xfrm>
          <a:prstGeom prst="rect">
            <a:avLst/>
          </a:prstGeom>
          <a:solidFill>
            <a:srgbClr val="C55A11">
              <a:alpha val="41961"/>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Exodus</a:t>
            </a:r>
          </a:p>
        </p:txBody>
      </p:sp>
      <p:cxnSp>
        <p:nvCxnSpPr>
          <p:cNvPr id="9" name="Straight Connector 8">
            <a:extLst>
              <a:ext uri="{FF2B5EF4-FFF2-40B4-BE49-F238E27FC236}">
                <a16:creationId xmlns:a16="http://schemas.microsoft.com/office/drawing/2014/main" id="{C3F73B89-93D3-D21F-94D4-B336377D01F3}"/>
              </a:ext>
            </a:extLst>
          </p:cNvPr>
          <p:cNvCxnSpPr>
            <a:cxnSpLocks/>
          </p:cNvCxnSpPr>
          <p:nvPr/>
        </p:nvCxnSpPr>
        <p:spPr>
          <a:xfrm>
            <a:off x="8723146" y="1421934"/>
            <a:ext cx="0" cy="286722"/>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C8805C2-C8D9-1D95-AA9A-50A9169CCC3F}"/>
              </a:ext>
            </a:extLst>
          </p:cNvPr>
          <p:cNvCxnSpPr>
            <a:cxnSpLocks/>
          </p:cNvCxnSpPr>
          <p:nvPr/>
        </p:nvCxnSpPr>
        <p:spPr>
          <a:xfrm>
            <a:off x="2610198" y="1885355"/>
            <a:ext cx="0" cy="3234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Left Brace 11">
            <a:extLst>
              <a:ext uri="{FF2B5EF4-FFF2-40B4-BE49-F238E27FC236}">
                <a16:creationId xmlns:a16="http://schemas.microsoft.com/office/drawing/2014/main" id="{D8F33D62-2C5E-94CC-FE0B-7D6BA0191A68}"/>
              </a:ext>
            </a:extLst>
          </p:cNvPr>
          <p:cNvSpPr/>
          <p:nvPr/>
        </p:nvSpPr>
        <p:spPr>
          <a:xfrm rot="5400000">
            <a:off x="1909248" y="1208915"/>
            <a:ext cx="251033" cy="1134392"/>
          </a:xfrm>
          <a:prstGeom prst="leftBrace">
            <a:avLst>
              <a:gd name="adj1" fmla="val 65833"/>
              <a:gd name="adj2" fmla="val 50000"/>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36DE315B-EE44-014D-29E8-140F732C304A}"/>
              </a:ext>
            </a:extLst>
          </p:cNvPr>
          <p:cNvSpPr txBox="1"/>
          <p:nvPr/>
        </p:nvSpPr>
        <p:spPr>
          <a:xfrm>
            <a:off x="1591915" y="1214473"/>
            <a:ext cx="850418" cy="461665"/>
          </a:xfrm>
          <a:prstGeom prst="rect">
            <a:avLst/>
          </a:prstGeom>
          <a:solidFill>
            <a:schemeClr val="accent1">
              <a:alpha val="41176"/>
            </a:scheme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30 years in Canaan</a:t>
            </a:r>
          </a:p>
        </p:txBody>
      </p:sp>
      <p:sp>
        <p:nvSpPr>
          <p:cNvPr id="15" name="Left Brace 14">
            <a:extLst>
              <a:ext uri="{FF2B5EF4-FFF2-40B4-BE49-F238E27FC236}">
                <a16:creationId xmlns:a16="http://schemas.microsoft.com/office/drawing/2014/main" id="{1C2EB16A-17F5-D07C-3D75-770C09AF6167}"/>
              </a:ext>
            </a:extLst>
          </p:cNvPr>
          <p:cNvSpPr/>
          <p:nvPr/>
        </p:nvSpPr>
        <p:spPr>
          <a:xfrm rot="5400000">
            <a:off x="5508005" y="-1239863"/>
            <a:ext cx="271232" cy="6026144"/>
          </a:xfrm>
          <a:prstGeom prst="leftBrace">
            <a:avLst>
              <a:gd name="adj1" fmla="val 65833"/>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32B7C471-8B3B-5885-25B9-A2BA7566325C}"/>
              </a:ext>
            </a:extLst>
          </p:cNvPr>
          <p:cNvSpPr txBox="1"/>
          <p:nvPr/>
        </p:nvSpPr>
        <p:spPr>
          <a:xfrm>
            <a:off x="5076426" y="1120275"/>
            <a:ext cx="1134391" cy="523220"/>
          </a:xfrm>
          <a:prstGeom prst="rect">
            <a:avLst/>
          </a:prstGeom>
          <a:solidFill>
            <a:srgbClr val="C00000">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400 years in Egypt</a:t>
            </a:r>
          </a:p>
        </p:txBody>
      </p:sp>
      <p:cxnSp>
        <p:nvCxnSpPr>
          <p:cNvPr id="2" name="Straight Connector 1">
            <a:extLst>
              <a:ext uri="{FF2B5EF4-FFF2-40B4-BE49-F238E27FC236}">
                <a16:creationId xmlns:a16="http://schemas.microsoft.com/office/drawing/2014/main" id="{F9F94373-B3F1-0FDC-0C5F-2E40240091A6}"/>
              </a:ext>
            </a:extLst>
          </p:cNvPr>
          <p:cNvCxnSpPr>
            <a:cxnSpLocks/>
          </p:cNvCxnSpPr>
          <p:nvPr/>
        </p:nvCxnSpPr>
        <p:spPr>
          <a:xfrm>
            <a:off x="1409199" y="3613387"/>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F4B7C634-DFB9-4E85-5361-8082EB03A09A}"/>
              </a:ext>
            </a:extLst>
          </p:cNvPr>
          <p:cNvCxnSpPr>
            <a:cxnSpLocks/>
          </p:cNvCxnSpPr>
          <p:nvPr/>
        </p:nvCxnSpPr>
        <p:spPr>
          <a:xfrm>
            <a:off x="8726717" y="3613387"/>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6C1B7F7-8288-6503-1145-D960CC8DDF73}"/>
              </a:ext>
            </a:extLst>
          </p:cNvPr>
          <p:cNvCxnSpPr>
            <a:cxnSpLocks/>
          </p:cNvCxnSpPr>
          <p:nvPr/>
        </p:nvCxnSpPr>
        <p:spPr>
          <a:xfrm>
            <a:off x="1420182" y="3881374"/>
            <a:ext cx="7314773"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85FC930-0271-DCF3-81BA-8B1EA479612C}"/>
              </a:ext>
            </a:extLst>
          </p:cNvPr>
          <p:cNvCxnSpPr>
            <a:cxnSpLocks/>
          </p:cNvCxnSpPr>
          <p:nvPr/>
        </p:nvCxnSpPr>
        <p:spPr>
          <a:xfrm>
            <a:off x="8724288" y="3256207"/>
            <a:ext cx="0" cy="286722"/>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916D8-24AE-5E1F-EB8A-AA933C7C15D8}"/>
              </a:ext>
            </a:extLst>
          </p:cNvPr>
          <p:cNvCxnSpPr>
            <a:cxnSpLocks/>
          </p:cNvCxnSpPr>
          <p:nvPr/>
        </p:nvCxnSpPr>
        <p:spPr>
          <a:xfrm>
            <a:off x="4981160" y="3719628"/>
            <a:ext cx="0" cy="3234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Left Brace 22">
            <a:extLst>
              <a:ext uri="{FF2B5EF4-FFF2-40B4-BE49-F238E27FC236}">
                <a16:creationId xmlns:a16="http://schemas.microsoft.com/office/drawing/2014/main" id="{87E6EE02-A2C1-6A72-B4D2-359F314ECA11}"/>
              </a:ext>
            </a:extLst>
          </p:cNvPr>
          <p:cNvSpPr/>
          <p:nvPr/>
        </p:nvSpPr>
        <p:spPr>
          <a:xfrm rot="16200000">
            <a:off x="3103538" y="2452758"/>
            <a:ext cx="251033" cy="3504214"/>
          </a:xfrm>
          <a:prstGeom prst="leftBrace">
            <a:avLst>
              <a:gd name="adj1" fmla="val 65833"/>
              <a:gd name="adj2" fmla="val 50000"/>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DD35CC3A-D4CF-BB67-7D85-FBAE9E217C23}"/>
              </a:ext>
            </a:extLst>
          </p:cNvPr>
          <p:cNvSpPr txBox="1"/>
          <p:nvPr/>
        </p:nvSpPr>
        <p:spPr>
          <a:xfrm>
            <a:off x="2661858" y="4405318"/>
            <a:ext cx="1134391" cy="523220"/>
          </a:xfrm>
          <a:prstGeom prst="rect">
            <a:avLst/>
          </a:prstGeom>
          <a:solidFill>
            <a:schemeClr val="accent1">
              <a:alpha val="41176"/>
            </a:scheme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215 years in Canaan</a:t>
            </a:r>
          </a:p>
        </p:txBody>
      </p:sp>
      <p:sp>
        <p:nvSpPr>
          <p:cNvPr id="26" name="Left Brace 25">
            <a:extLst>
              <a:ext uri="{FF2B5EF4-FFF2-40B4-BE49-F238E27FC236}">
                <a16:creationId xmlns:a16="http://schemas.microsoft.com/office/drawing/2014/main" id="{53BFEC22-62A7-8B46-EED1-581717377B0E}"/>
              </a:ext>
            </a:extLst>
          </p:cNvPr>
          <p:cNvSpPr/>
          <p:nvPr/>
        </p:nvSpPr>
        <p:spPr>
          <a:xfrm rot="16200000">
            <a:off x="6684446" y="2370742"/>
            <a:ext cx="271232" cy="3677803"/>
          </a:xfrm>
          <a:prstGeom prst="leftBrace">
            <a:avLst>
              <a:gd name="adj1" fmla="val 65833"/>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66D70DE9-A14D-E736-B422-8F0791E4CAA4}"/>
              </a:ext>
            </a:extLst>
          </p:cNvPr>
          <p:cNvSpPr txBox="1"/>
          <p:nvPr/>
        </p:nvSpPr>
        <p:spPr>
          <a:xfrm>
            <a:off x="6252866" y="4406854"/>
            <a:ext cx="1134391" cy="523220"/>
          </a:xfrm>
          <a:prstGeom prst="rect">
            <a:avLst/>
          </a:prstGeom>
          <a:solidFill>
            <a:srgbClr val="C00000">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215 years in Egypt</a:t>
            </a:r>
          </a:p>
        </p:txBody>
      </p:sp>
      <p:sp>
        <p:nvSpPr>
          <p:cNvPr id="29" name="TextBox 28">
            <a:extLst>
              <a:ext uri="{FF2B5EF4-FFF2-40B4-BE49-F238E27FC236}">
                <a16:creationId xmlns:a16="http://schemas.microsoft.com/office/drawing/2014/main" id="{CE4BA847-C565-3C20-A2B6-694958EF72F4}"/>
              </a:ext>
            </a:extLst>
          </p:cNvPr>
          <p:cNvSpPr txBox="1"/>
          <p:nvPr/>
        </p:nvSpPr>
        <p:spPr>
          <a:xfrm>
            <a:off x="1973208" y="2878571"/>
            <a:ext cx="1314682" cy="523220"/>
          </a:xfrm>
          <a:prstGeom prst="rect">
            <a:avLst/>
          </a:prstGeom>
          <a:solidFill>
            <a:srgbClr val="C55A11">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Jacob (Israel) is born</a:t>
            </a:r>
          </a:p>
        </p:txBody>
      </p:sp>
      <p:sp>
        <p:nvSpPr>
          <p:cNvPr id="32" name="TextBox 31">
            <a:extLst>
              <a:ext uri="{FF2B5EF4-FFF2-40B4-BE49-F238E27FC236}">
                <a16:creationId xmlns:a16="http://schemas.microsoft.com/office/drawing/2014/main" id="{02407394-1D71-7C22-5A27-0197F793CEDE}"/>
              </a:ext>
            </a:extLst>
          </p:cNvPr>
          <p:cNvSpPr txBox="1"/>
          <p:nvPr/>
        </p:nvSpPr>
        <p:spPr>
          <a:xfrm>
            <a:off x="-109577" y="1834866"/>
            <a:ext cx="1677519"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kumimoji="0" lang="en-US" sz="24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our view</a:t>
            </a:r>
          </a:p>
        </p:txBody>
      </p:sp>
      <p:sp>
        <p:nvSpPr>
          <p:cNvPr id="33" name="TextBox 32">
            <a:extLst>
              <a:ext uri="{FF2B5EF4-FFF2-40B4-BE49-F238E27FC236}">
                <a16:creationId xmlns:a16="http://schemas.microsoft.com/office/drawing/2014/main" id="{8ECEF7FA-3CD7-A59C-CFB3-052E0E30744A}"/>
              </a:ext>
            </a:extLst>
          </p:cNvPr>
          <p:cNvSpPr txBox="1"/>
          <p:nvPr/>
        </p:nvSpPr>
        <p:spPr>
          <a:xfrm>
            <a:off x="8372612" y="2942789"/>
            <a:ext cx="722401" cy="307777"/>
          </a:xfrm>
          <a:prstGeom prst="rect">
            <a:avLst/>
          </a:prstGeom>
          <a:solidFill>
            <a:srgbClr val="C55A11">
              <a:alpha val="41961"/>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Exodus</a:t>
            </a:r>
          </a:p>
        </p:txBody>
      </p:sp>
      <p:cxnSp>
        <p:nvCxnSpPr>
          <p:cNvPr id="34" name="Straight Connector 33">
            <a:extLst>
              <a:ext uri="{FF2B5EF4-FFF2-40B4-BE49-F238E27FC236}">
                <a16:creationId xmlns:a16="http://schemas.microsoft.com/office/drawing/2014/main" id="{4B7EEC93-F0AD-28DA-C861-4FF30778F856}"/>
              </a:ext>
            </a:extLst>
          </p:cNvPr>
          <p:cNvCxnSpPr>
            <a:cxnSpLocks/>
          </p:cNvCxnSpPr>
          <p:nvPr/>
        </p:nvCxnSpPr>
        <p:spPr>
          <a:xfrm>
            <a:off x="2601961" y="3399568"/>
            <a:ext cx="0" cy="484755"/>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BE6C11E9-D855-BDA1-EA5E-8BA4E96B1A8B}"/>
              </a:ext>
            </a:extLst>
          </p:cNvPr>
          <p:cNvSpPr txBox="1"/>
          <p:nvPr/>
        </p:nvSpPr>
        <p:spPr>
          <a:xfrm>
            <a:off x="-109576" y="3509316"/>
            <a:ext cx="1677519"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kumimoji="0" lang="en-US" sz="24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215 Year </a:t>
            </a:r>
            <a:br>
              <a:rPr kumimoji="0" lang="en-US" sz="24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br>
            <a:r>
              <a:rPr kumimoji="0" lang="en-US" sz="24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view</a:t>
            </a:r>
          </a:p>
        </p:txBody>
      </p:sp>
      <p:cxnSp>
        <p:nvCxnSpPr>
          <p:cNvPr id="6" name="Straight Connector 5">
            <a:extLst>
              <a:ext uri="{FF2B5EF4-FFF2-40B4-BE49-F238E27FC236}">
                <a16:creationId xmlns:a16="http://schemas.microsoft.com/office/drawing/2014/main" id="{1BC7FCE3-85A4-371E-72B4-F3A9A2521DEA}"/>
              </a:ext>
            </a:extLst>
          </p:cNvPr>
          <p:cNvCxnSpPr>
            <a:cxnSpLocks/>
          </p:cNvCxnSpPr>
          <p:nvPr/>
        </p:nvCxnSpPr>
        <p:spPr>
          <a:xfrm flipH="1">
            <a:off x="0" y="2626063"/>
            <a:ext cx="9144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8ED5FA2-9F31-B2E5-DF54-56F0AB040EE6}"/>
              </a:ext>
            </a:extLst>
          </p:cNvPr>
          <p:cNvSpPr txBox="1"/>
          <p:nvPr/>
        </p:nvSpPr>
        <p:spPr>
          <a:xfrm>
            <a:off x="3881018" y="611562"/>
            <a:ext cx="4743694" cy="523220"/>
          </a:xfrm>
          <a:prstGeom prst="rect">
            <a:avLst/>
          </a:prstGeom>
          <a:noFill/>
        </p:spPr>
        <p:txBody>
          <a:bodyPr wrap="square">
            <a:spAutoFit/>
          </a:bodyPr>
          <a:lstStyle/>
          <a:p>
            <a:r>
              <a:rPr lang="en-US" sz="1400" b="1">
                <a:solidFill>
                  <a:schemeClr val="bg1"/>
                </a:solidFill>
                <a:effectLst/>
                <a:latin typeface="Aptos" panose="020B0004020202020204" pitchFamily="34" charset="0"/>
              </a:rPr>
              <a:t>“Now the sojourning of the children of Israel, who dwelt in Egypt, </a:t>
            </a:r>
            <a:r>
              <a:rPr lang="en-US" sz="1400" b="1">
                <a:solidFill>
                  <a:schemeClr val="bg1"/>
                </a:solidFill>
                <a:latin typeface="Aptos" panose="020B0004020202020204" pitchFamily="34" charset="0"/>
              </a:rPr>
              <a:t>was 430 years</a:t>
            </a:r>
            <a:r>
              <a:rPr lang="en-US" sz="1400" b="1">
                <a:solidFill>
                  <a:schemeClr val="bg1"/>
                </a:solidFill>
                <a:effectLst/>
                <a:latin typeface="Aptos" panose="020B0004020202020204" pitchFamily="34" charset="0"/>
              </a:rPr>
              <a:t>.”</a:t>
            </a:r>
            <a:endParaRPr lang="en-US" sz="1400" b="1">
              <a:solidFill>
                <a:schemeClr val="bg1"/>
              </a:solidFill>
              <a:latin typeface="Aptos" panose="020B0004020202020204" pitchFamily="34" charset="0"/>
            </a:endParaRPr>
          </a:p>
        </p:txBody>
      </p:sp>
      <p:sp>
        <p:nvSpPr>
          <p:cNvPr id="18" name="TextBox 17">
            <a:extLst>
              <a:ext uri="{FF2B5EF4-FFF2-40B4-BE49-F238E27FC236}">
                <a16:creationId xmlns:a16="http://schemas.microsoft.com/office/drawing/2014/main" id="{F35C6D83-6E17-5A57-34A8-C495D1BB0686}"/>
              </a:ext>
            </a:extLst>
          </p:cNvPr>
          <p:cNvSpPr txBox="1"/>
          <p:nvPr/>
        </p:nvSpPr>
        <p:spPr>
          <a:xfrm>
            <a:off x="5905502" y="827005"/>
            <a:ext cx="4572000" cy="307777"/>
          </a:xfrm>
          <a:prstGeom prst="rect">
            <a:avLst/>
          </a:prstGeom>
          <a:noFill/>
        </p:spPr>
        <p:txBody>
          <a:bodyPr wrap="square">
            <a:spAutoFit/>
          </a:bodyPr>
          <a:lstStyle/>
          <a:p>
            <a:r>
              <a:rPr lang="en-US" sz="1400" b="1">
                <a:solidFill>
                  <a:schemeClr val="bg1"/>
                </a:solidFill>
                <a:effectLst/>
                <a:latin typeface="Aptos" panose="020B0004020202020204" pitchFamily="34" charset="0"/>
              </a:rPr>
              <a:t>Exodus 12:40</a:t>
            </a:r>
            <a:endParaRPr lang="en-US" sz="1400" b="1"/>
          </a:p>
        </p:txBody>
      </p:sp>
      <p:sp>
        <p:nvSpPr>
          <p:cNvPr id="19" name="TextBox 18">
            <a:extLst>
              <a:ext uri="{FF2B5EF4-FFF2-40B4-BE49-F238E27FC236}">
                <a16:creationId xmlns:a16="http://schemas.microsoft.com/office/drawing/2014/main" id="{A5C0E070-675C-C75A-B5B2-9FCBBBBA44A2}"/>
              </a:ext>
            </a:extLst>
          </p:cNvPr>
          <p:cNvSpPr txBox="1"/>
          <p:nvPr/>
        </p:nvSpPr>
        <p:spPr>
          <a:xfrm>
            <a:off x="281437" y="266180"/>
            <a:ext cx="2391020" cy="738664"/>
          </a:xfrm>
          <a:prstGeom prst="rect">
            <a:avLst/>
          </a:prstGeom>
          <a:solidFill>
            <a:srgbClr val="C55A11">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Jacob is given the name Israel as he and his sons travelled to Canaan</a:t>
            </a:r>
          </a:p>
        </p:txBody>
      </p:sp>
    </p:spTree>
    <p:extLst>
      <p:ext uri="{BB962C8B-B14F-4D97-AF65-F5344CB8AC3E}">
        <p14:creationId xmlns:p14="http://schemas.microsoft.com/office/powerpoint/2010/main" val="3829574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1665210" y="943739"/>
            <a:ext cx="6042659" cy="2862322"/>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HE said unto Abram, </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Know of a surety that thy seed shall be a stranger in a land that is not theirs, and shall serve them; and they shall afflict them 400 years; And also that nation, whom they shall serve will I judge: and afterward shall they come out with great substance.”</a:t>
            </a: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p:txBody>
      </p:sp>
      <p:sp>
        <p:nvSpPr>
          <p:cNvPr id="2" name="Rectangle 1">
            <a:extLst>
              <a:ext uri="{FF2B5EF4-FFF2-40B4-BE49-F238E27FC236}">
                <a16:creationId xmlns:a16="http://schemas.microsoft.com/office/drawing/2014/main" id="{C60938A5-EDB5-850C-AD73-606AFFCAD152}"/>
              </a:ext>
            </a:extLst>
          </p:cNvPr>
          <p:cNvSpPr/>
          <p:nvPr/>
        </p:nvSpPr>
        <p:spPr>
          <a:xfrm>
            <a:off x="214699" y="41546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400 YEARS IN EGYPT</a:t>
            </a:r>
          </a:p>
        </p:txBody>
      </p:sp>
      <p:sp>
        <p:nvSpPr>
          <p:cNvPr id="4" name="TextBox 3">
            <a:extLst>
              <a:ext uri="{FF2B5EF4-FFF2-40B4-BE49-F238E27FC236}">
                <a16:creationId xmlns:a16="http://schemas.microsoft.com/office/drawing/2014/main" id="{DD27E9A8-BBB8-BE02-17C5-F9014C856FD7}"/>
              </a:ext>
            </a:extLst>
          </p:cNvPr>
          <p:cNvSpPr txBox="1"/>
          <p:nvPr/>
        </p:nvSpPr>
        <p:spPr>
          <a:xfrm>
            <a:off x="2906790" y="2927697"/>
            <a:ext cx="4572000" cy="369332"/>
          </a:xfrm>
          <a:prstGeom prst="rect">
            <a:avLst/>
          </a:prstGeom>
          <a:noFill/>
        </p:spPr>
        <p:txBody>
          <a:bodyPr wrap="square">
            <a:spAutoFit/>
          </a:bodyPr>
          <a:lstStyle/>
          <a:p>
            <a:pPr marL="450215" algn="r"/>
            <a:r>
              <a:rPr lang="en-US" sz="18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Genesis 15</a:t>
            </a:r>
            <a:endParaRPr lang="en-US" sz="1800"/>
          </a:p>
        </p:txBody>
      </p:sp>
    </p:spTree>
    <p:extLst>
      <p:ext uri="{BB962C8B-B14F-4D97-AF65-F5344CB8AC3E}">
        <p14:creationId xmlns:p14="http://schemas.microsoft.com/office/powerpoint/2010/main" val="3237813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1665210" y="943739"/>
            <a:ext cx="6042659" cy="2862322"/>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HE said unto Abram, </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Know of a surety that thy seed shall be a stranger in a land that is not theirs, and shall serve them </a:t>
            </a:r>
            <a:r>
              <a:rPr lang="en-US" kern="150">
                <a:solidFill>
                  <a:srgbClr val="FFCC99"/>
                </a:solidFill>
                <a:latin typeface="Aptos" panose="020B0004020202020204" pitchFamily="34" charset="0"/>
                <a:ea typeface="SimSun" panose="02010600030101010101" pitchFamily="2" charset="-122"/>
              </a:rPr>
              <a:t>(root word: abad)</a:t>
            </a:r>
            <a:r>
              <a:rPr lang="en-US" kern="150">
                <a:solidFill>
                  <a:schemeClr val="bg1"/>
                </a:solidFill>
                <a:latin typeface="Aptos" panose="020B0004020202020204" pitchFamily="34" charset="0"/>
                <a:ea typeface="SimSun" panose="02010600030101010101" pitchFamily="2" charset="-122"/>
              </a:rPr>
              <a:t>; and they shall afflict them 400 years; And also that nation, whom they shall serve </a:t>
            </a:r>
            <a:r>
              <a:rPr lang="en-US" kern="150">
                <a:solidFill>
                  <a:srgbClr val="FFCC99"/>
                </a:solidFill>
                <a:latin typeface="Aptos" panose="020B0004020202020204" pitchFamily="34" charset="0"/>
                <a:ea typeface="SimSun" panose="02010600030101010101" pitchFamily="2" charset="-122"/>
              </a:rPr>
              <a:t>(root word: abad)</a:t>
            </a:r>
            <a:r>
              <a:rPr lang="en-US" kern="150">
                <a:solidFill>
                  <a:schemeClr val="bg1"/>
                </a:solidFill>
                <a:latin typeface="Aptos" panose="020B0004020202020204" pitchFamily="34" charset="0"/>
                <a:ea typeface="SimSun" panose="02010600030101010101" pitchFamily="2" charset="-122"/>
              </a:rPr>
              <a:t>, will I judge: and afterward shall they come out with great substance.”</a:t>
            </a: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p:txBody>
      </p:sp>
      <p:sp>
        <p:nvSpPr>
          <p:cNvPr id="2" name="Rectangle 1">
            <a:extLst>
              <a:ext uri="{FF2B5EF4-FFF2-40B4-BE49-F238E27FC236}">
                <a16:creationId xmlns:a16="http://schemas.microsoft.com/office/drawing/2014/main" id="{C60938A5-EDB5-850C-AD73-606AFFCAD152}"/>
              </a:ext>
            </a:extLst>
          </p:cNvPr>
          <p:cNvSpPr/>
          <p:nvPr/>
        </p:nvSpPr>
        <p:spPr>
          <a:xfrm>
            <a:off x="214699" y="41546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400 YEARS IN EGYPT</a:t>
            </a:r>
          </a:p>
        </p:txBody>
      </p:sp>
      <p:sp>
        <p:nvSpPr>
          <p:cNvPr id="3" name="TextBox 2">
            <a:extLst>
              <a:ext uri="{FF2B5EF4-FFF2-40B4-BE49-F238E27FC236}">
                <a16:creationId xmlns:a16="http://schemas.microsoft.com/office/drawing/2014/main" id="{F8A2E7FC-5464-155E-08AB-7337E527D89D}"/>
              </a:ext>
            </a:extLst>
          </p:cNvPr>
          <p:cNvSpPr txBox="1"/>
          <p:nvPr/>
        </p:nvSpPr>
        <p:spPr>
          <a:xfrm>
            <a:off x="2906790" y="2927697"/>
            <a:ext cx="4572000" cy="369332"/>
          </a:xfrm>
          <a:prstGeom prst="rect">
            <a:avLst/>
          </a:prstGeom>
          <a:noFill/>
        </p:spPr>
        <p:txBody>
          <a:bodyPr wrap="square">
            <a:spAutoFit/>
          </a:bodyPr>
          <a:lstStyle/>
          <a:p>
            <a:pPr marL="450215" algn="r"/>
            <a:r>
              <a:rPr lang="en-US" sz="18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Genesis 15</a:t>
            </a:r>
            <a:endParaRPr lang="en-US" sz="1800"/>
          </a:p>
        </p:txBody>
      </p:sp>
      <p:sp>
        <p:nvSpPr>
          <p:cNvPr id="5" name="TextBox 4">
            <a:extLst>
              <a:ext uri="{FF2B5EF4-FFF2-40B4-BE49-F238E27FC236}">
                <a16:creationId xmlns:a16="http://schemas.microsoft.com/office/drawing/2014/main" id="{59E5CDF1-E3AE-2170-B7AD-BE98FB754B05}"/>
              </a:ext>
            </a:extLst>
          </p:cNvPr>
          <p:cNvSpPr txBox="1"/>
          <p:nvPr/>
        </p:nvSpPr>
        <p:spPr>
          <a:xfrm>
            <a:off x="768589" y="4220441"/>
            <a:ext cx="7600711" cy="646331"/>
          </a:xfrm>
          <a:prstGeom prst="rect">
            <a:avLst/>
          </a:prstGeom>
          <a:noFill/>
        </p:spPr>
        <p:txBody>
          <a:bodyPr wrap="square">
            <a:spAutoFit/>
          </a:bodyPr>
          <a:lstStyle/>
          <a:p>
            <a:r>
              <a:rPr lang="en-US" sz="1200" kern="150">
                <a:solidFill>
                  <a:schemeClr val="bg1"/>
                </a:solidFill>
                <a:latin typeface="Aptos" panose="020B0004020202020204" pitchFamily="34" charset="0"/>
                <a:ea typeface="SimSun" panose="02010600030101010101" pitchFamily="2" charset="-122"/>
              </a:rPr>
              <a:t>Note: Some say this prophecy is about Egypt </a:t>
            </a:r>
            <a:r>
              <a:rPr lang="en-US" sz="1200" i="1" kern="150">
                <a:solidFill>
                  <a:schemeClr val="bg1"/>
                </a:solidFill>
                <a:latin typeface="Aptos" panose="020B0004020202020204" pitchFamily="34" charset="0"/>
                <a:ea typeface="SimSun" panose="02010600030101010101" pitchFamily="2" charset="-122"/>
              </a:rPr>
              <a:t>and </a:t>
            </a:r>
            <a:r>
              <a:rPr lang="en-US" sz="1200" kern="150">
                <a:solidFill>
                  <a:schemeClr val="bg1"/>
                </a:solidFill>
                <a:latin typeface="Aptos" panose="020B0004020202020204" pitchFamily="34" charset="0"/>
                <a:ea typeface="SimSun" panose="02010600030101010101" pitchFamily="2" charset="-122"/>
              </a:rPr>
              <a:t>Canaan, but it speaks of one land and one nation. Canaan is one land, but according to the Scriptures it was home to many nations (Canaanites, Hittites, Hivites, Perizzites, Girgashites, Amorites and Jebusites).</a:t>
            </a:r>
          </a:p>
        </p:txBody>
      </p:sp>
    </p:spTree>
    <p:extLst>
      <p:ext uri="{BB962C8B-B14F-4D97-AF65-F5344CB8AC3E}">
        <p14:creationId xmlns:p14="http://schemas.microsoft.com/office/powerpoint/2010/main" val="2176494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1665210" y="2918562"/>
            <a:ext cx="6042659" cy="2031325"/>
          </a:xfrm>
          <a:prstGeom prst="rect">
            <a:avLst/>
          </a:prstGeom>
          <a:noFill/>
        </p:spPr>
        <p:txBody>
          <a:bodyPr wrap="square">
            <a:spAutoFit/>
          </a:bodyPr>
          <a:lstStyle/>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thou shalt go to thy fathers in peace; thou shalt be buried in a good old age. </a:t>
            </a:r>
            <a:r>
              <a:rPr lang="en-US" b="1" u="sng" kern="150">
                <a:solidFill>
                  <a:schemeClr val="bg1"/>
                </a:solidFill>
                <a:latin typeface="Aptos" panose="020B0004020202020204" pitchFamily="34" charset="0"/>
                <a:ea typeface="SimSun" panose="02010600030101010101" pitchFamily="2" charset="-122"/>
              </a:rPr>
              <a:t>But in the fourth generation </a:t>
            </a:r>
            <a:r>
              <a:rPr lang="en-US" kern="150">
                <a:solidFill>
                  <a:schemeClr val="bg1"/>
                </a:solidFill>
                <a:latin typeface="Aptos" panose="020B0004020202020204" pitchFamily="34" charset="0"/>
                <a:ea typeface="SimSun" panose="02010600030101010101" pitchFamily="2" charset="-122"/>
              </a:rPr>
              <a:t>they shall come hither again: for the iniquity of the Amorites is not yet full.”</a:t>
            </a: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p:txBody>
      </p:sp>
      <p:sp>
        <p:nvSpPr>
          <p:cNvPr id="2" name="Rectangle 1">
            <a:extLst>
              <a:ext uri="{FF2B5EF4-FFF2-40B4-BE49-F238E27FC236}">
                <a16:creationId xmlns:a16="http://schemas.microsoft.com/office/drawing/2014/main" id="{C60938A5-EDB5-850C-AD73-606AFFCAD152}"/>
              </a:ext>
            </a:extLst>
          </p:cNvPr>
          <p:cNvSpPr/>
          <p:nvPr/>
        </p:nvSpPr>
        <p:spPr>
          <a:xfrm>
            <a:off x="214699" y="41546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400 YEARS IN EGYPT</a:t>
            </a:r>
          </a:p>
        </p:txBody>
      </p:sp>
      <p:sp>
        <p:nvSpPr>
          <p:cNvPr id="4" name="TextBox 3">
            <a:extLst>
              <a:ext uri="{FF2B5EF4-FFF2-40B4-BE49-F238E27FC236}">
                <a16:creationId xmlns:a16="http://schemas.microsoft.com/office/drawing/2014/main" id="{DD27E9A8-BBB8-BE02-17C5-F9014C856FD7}"/>
              </a:ext>
            </a:extLst>
          </p:cNvPr>
          <p:cNvSpPr txBox="1"/>
          <p:nvPr/>
        </p:nvSpPr>
        <p:spPr>
          <a:xfrm>
            <a:off x="2906790" y="4413597"/>
            <a:ext cx="4572000" cy="369332"/>
          </a:xfrm>
          <a:prstGeom prst="rect">
            <a:avLst/>
          </a:prstGeom>
          <a:noFill/>
        </p:spPr>
        <p:txBody>
          <a:bodyPr wrap="square">
            <a:spAutoFit/>
          </a:bodyPr>
          <a:lstStyle/>
          <a:p>
            <a:pPr marL="450215" algn="r"/>
            <a:r>
              <a:rPr lang="en-US" sz="18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Genesis 15</a:t>
            </a:r>
            <a:endParaRPr lang="en-US" sz="1800"/>
          </a:p>
        </p:txBody>
      </p:sp>
      <p:sp>
        <p:nvSpPr>
          <p:cNvPr id="9" name="TextBox 8">
            <a:extLst>
              <a:ext uri="{FF2B5EF4-FFF2-40B4-BE49-F238E27FC236}">
                <a16:creationId xmlns:a16="http://schemas.microsoft.com/office/drawing/2014/main" id="{FED59648-DF93-9D4E-9AE1-7BAADDD1C7E4}"/>
              </a:ext>
            </a:extLst>
          </p:cNvPr>
          <p:cNvSpPr txBox="1"/>
          <p:nvPr/>
        </p:nvSpPr>
        <p:spPr>
          <a:xfrm>
            <a:off x="1665210" y="943739"/>
            <a:ext cx="6042659" cy="2862322"/>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HE said unto Abram, </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Know of a surety that thy seed shall be a stranger in a land that is not theirs, and shall serve them </a:t>
            </a:r>
            <a:r>
              <a:rPr lang="en-US" kern="150">
                <a:solidFill>
                  <a:srgbClr val="FFCC99"/>
                </a:solidFill>
                <a:latin typeface="Aptos" panose="020B0004020202020204" pitchFamily="34" charset="0"/>
                <a:ea typeface="SimSun" panose="02010600030101010101" pitchFamily="2" charset="-122"/>
              </a:rPr>
              <a:t>(root word: abad)</a:t>
            </a:r>
            <a:r>
              <a:rPr lang="en-US" kern="150">
                <a:solidFill>
                  <a:schemeClr val="bg1"/>
                </a:solidFill>
                <a:latin typeface="Aptos" panose="020B0004020202020204" pitchFamily="34" charset="0"/>
                <a:ea typeface="SimSun" panose="02010600030101010101" pitchFamily="2" charset="-122"/>
              </a:rPr>
              <a:t>; and they shall afflict them 400 years; And also that nation, whom they shall serve </a:t>
            </a:r>
            <a:r>
              <a:rPr lang="en-US" kern="150">
                <a:solidFill>
                  <a:srgbClr val="FFCC99"/>
                </a:solidFill>
                <a:latin typeface="Aptos" panose="020B0004020202020204" pitchFamily="34" charset="0"/>
                <a:ea typeface="SimSun" panose="02010600030101010101" pitchFamily="2" charset="-122"/>
              </a:rPr>
              <a:t>(root word: abad)</a:t>
            </a:r>
            <a:r>
              <a:rPr lang="en-US" kern="150">
                <a:solidFill>
                  <a:schemeClr val="bg1"/>
                </a:solidFill>
                <a:latin typeface="Aptos" panose="020B0004020202020204" pitchFamily="34" charset="0"/>
                <a:ea typeface="SimSun" panose="02010600030101010101" pitchFamily="2" charset="-122"/>
              </a:rPr>
              <a:t>, will I judge: and afterward shall they come out with great substance.”</a:t>
            </a: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p:txBody>
      </p:sp>
    </p:spTree>
    <p:extLst>
      <p:ext uri="{BB962C8B-B14F-4D97-AF65-F5344CB8AC3E}">
        <p14:creationId xmlns:p14="http://schemas.microsoft.com/office/powerpoint/2010/main" val="2739956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1665210" y="810248"/>
            <a:ext cx="6042659" cy="923330"/>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“But in the fourth generation they shall come hither again”</a:t>
            </a: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p:txBody>
      </p:sp>
      <p:sp>
        <p:nvSpPr>
          <p:cNvPr id="2" name="Rectangle 1">
            <a:extLst>
              <a:ext uri="{FF2B5EF4-FFF2-40B4-BE49-F238E27FC236}">
                <a16:creationId xmlns:a16="http://schemas.microsoft.com/office/drawing/2014/main" id="{C60938A5-EDB5-850C-AD73-606AFFCAD152}"/>
              </a:ext>
            </a:extLst>
          </p:cNvPr>
          <p:cNvSpPr/>
          <p:nvPr/>
        </p:nvSpPr>
        <p:spPr>
          <a:xfrm>
            <a:off x="214699" y="281974"/>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400 YEARS IN EGYPT</a:t>
            </a:r>
          </a:p>
        </p:txBody>
      </p:sp>
      <p:sp>
        <p:nvSpPr>
          <p:cNvPr id="22" name="Text Placeholder 51">
            <a:extLst>
              <a:ext uri="{FF2B5EF4-FFF2-40B4-BE49-F238E27FC236}">
                <a16:creationId xmlns:a16="http://schemas.microsoft.com/office/drawing/2014/main" id="{D88F69CE-35FF-A7C2-9C56-4ED45FDDEB96}"/>
              </a:ext>
            </a:extLst>
          </p:cNvPr>
          <p:cNvSpPr txBox="1">
            <a:spLocks/>
          </p:cNvSpPr>
          <p:nvPr/>
        </p:nvSpPr>
        <p:spPr>
          <a:xfrm>
            <a:off x="946151" y="3923852"/>
            <a:ext cx="1512870" cy="88201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b="1">
                <a:solidFill>
                  <a:schemeClr val="bg1"/>
                </a:solidFill>
                <a:latin typeface="+mn-lt"/>
              </a:rPr>
              <a:t>Ram</a:t>
            </a:r>
            <a:r>
              <a:rPr lang="en-US" sz="1200">
                <a:solidFill>
                  <a:schemeClr val="bg1"/>
                </a:solidFill>
                <a:latin typeface="+mn-lt"/>
              </a:rPr>
              <a:t> was the 1st generation born after all Israel went to Egypt in 1892BC.</a:t>
            </a:r>
            <a:endParaRPr lang="en-US" sz="1200" dirty="0">
              <a:solidFill>
                <a:schemeClr val="bg1"/>
              </a:solidFill>
              <a:latin typeface="+mn-lt"/>
            </a:endParaRPr>
          </a:p>
        </p:txBody>
      </p:sp>
      <p:sp>
        <p:nvSpPr>
          <p:cNvPr id="23" name="Text Placeholder 52">
            <a:extLst>
              <a:ext uri="{FF2B5EF4-FFF2-40B4-BE49-F238E27FC236}">
                <a16:creationId xmlns:a16="http://schemas.microsoft.com/office/drawing/2014/main" id="{616A26D3-345D-9259-C334-C81643538088}"/>
              </a:ext>
            </a:extLst>
          </p:cNvPr>
          <p:cNvSpPr txBox="1">
            <a:spLocks/>
          </p:cNvSpPr>
          <p:nvPr/>
        </p:nvSpPr>
        <p:spPr>
          <a:xfrm>
            <a:off x="2877519" y="3910704"/>
            <a:ext cx="1512870" cy="88201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b="1">
                <a:solidFill>
                  <a:schemeClr val="bg1"/>
                </a:solidFill>
              </a:rPr>
              <a:t>Amminadab </a:t>
            </a:r>
            <a:r>
              <a:rPr lang="en-US" sz="1200">
                <a:solidFill>
                  <a:schemeClr val="bg1"/>
                </a:solidFill>
              </a:rPr>
              <a:t>was the </a:t>
            </a:r>
            <a:br>
              <a:rPr lang="en-US" sz="1200">
                <a:solidFill>
                  <a:schemeClr val="bg1"/>
                </a:solidFill>
              </a:rPr>
            </a:br>
            <a:r>
              <a:rPr lang="en-US" sz="1200">
                <a:solidFill>
                  <a:schemeClr val="bg1"/>
                </a:solidFill>
              </a:rPr>
              <a:t>2nd generation born after Israel went to Egypt.</a:t>
            </a:r>
            <a:endParaRPr lang="en-US" sz="1200" dirty="0">
              <a:solidFill>
                <a:schemeClr val="bg1"/>
              </a:solidFill>
            </a:endParaRPr>
          </a:p>
        </p:txBody>
      </p:sp>
      <p:sp>
        <p:nvSpPr>
          <p:cNvPr id="24" name="Text Placeholder 53">
            <a:extLst>
              <a:ext uri="{FF2B5EF4-FFF2-40B4-BE49-F238E27FC236}">
                <a16:creationId xmlns:a16="http://schemas.microsoft.com/office/drawing/2014/main" id="{4330A39B-17FA-277C-939D-1A7FA9AE7E90}"/>
              </a:ext>
            </a:extLst>
          </p:cNvPr>
          <p:cNvSpPr txBox="1">
            <a:spLocks/>
          </p:cNvSpPr>
          <p:nvPr/>
        </p:nvSpPr>
        <p:spPr>
          <a:xfrm>
            <a:off x="4808888" y="3923852"/>
            <a:ext cx="1651602" cy="88201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b="1">
                <a:solidFill>
                  <a:schemeClr val="bg1"/>
                </a:solidFill>
              </a:rPr>
              <a:t>Nahshon </a:t>
            </a:r>
            <a:r>
              <a:rPr lang="en-US" sz="1200">
                <a:solidFill>
                  <a:schemeClr val="bg1"/>
                </a:solidFill>
              </a:rPr>
              <a:t>was the 3rd generation born after Israel went to Egypt; he was a leader at the time of the Exodus in 1493BC.</a:t>
            </a:r>
            <a:endParaRPr lang="en-US" sz="1200" dirty="0">
              <a:solidFill>
                <a:schemeClr val="bg1"/>
              </a:solidFill>
            </a:endParaRPr>
          </a:p>
        </p:txBody>
      </p:sp>
      <p:pic>
        <p:nvPicPr>
          <p:cNvPr id="25" name="Picture Placeholder 194" descr="A person in a striped robe&#10;&#10;Description automatically generated">
            <a:extLst>
              <a:ext uri="{FF2B5EF4-FFF2-40B4-BE49-F238E27FC236}">
                <a16:creationId xmlns:a16="http://schemas.microsoft.com/office/drawing/2014/main" id="{E9839A00-6757-A52B-6542-6BF4DB5F7F1C}"/>
              </a:ext>
            </a:extLst>
          </p:cNvPr>
          <p:cNvPicPr>
            <a:picLocks noChangeAspect="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brightnessContrast bright="18000"/>
                    </a14:imgEffect>
                  </a14:imgLayer>
                </a14:imgProps>
              </a:ext>
              <a:ext uri="{28A0092B-C50C-407E-A947-70E740481C1C}">
                <a14:useLocalDpi xmlns:a14="http://schemas.microsoft.com/office/drawing/2010/main" val="0"/>
              </a:ext>
            </a:extLst>
          </a:blip>
          <a:srcRect t="4433" b="4433"/>
          <a:stretch>
            <a:fillRect/>
          </a:stretch>
        </p:blipFill>
        <p:spPr>
          <a:xfrm>
            <a:off x="1034304" y="2316217"/>
            <a:ext cx="1282446" cy="1385316"/>
          </a:xfrm>
          <a:prstGeom prst="rect">
            <a:avLst/>
          </a:prstGeom>
        </p:spPr>
      </p:pic>
      <p:pic>
        <p:nvPicPr>
          <p:cNvPr id="26" name="Picture Placeholder 203" descr="A person in a robe&#10;&#10;Description automatically generated">
            <a:extLst>
              <a:ext uri="{FF2B5EF4-FFF2-40B4-BE49-F238E27FC236}">
                <a16:creationId xmlns:a16="http://schemas.microsoft.com/office/drawing/2014/main" id="{11DC04EB-6FB6-1717-DA03-1260DA7B2E87}"/>
              </a:ext>
            </a:extLst>
          </p:cNvPr>
          <p:cNvPicPr>
            <a:picLocks noChangeAspect="1"/>
          </p:cNvPicPr>
          <p:nvPr/>
        </p:nvPicPr>
        <p:blipFill>
          <a:blip r:embed="rId5">
            <a:duotone>
              <a:prstClr val="black"/>
              <a:srgbClr val="D9C3A5">
                <a:tint val="50000"/>
                <a:satMod val="180000"/>
              </a:srgbClr>
            </a:duotone>
            <a:extLst>
              <a:ext uri="{BEBA8EAE-BF5A-486C-A8C5-ECC9F3942E4B}">
                <a14:imgProps xmlns:a14="http://schemas.microsoft.com/office/drawing/2010/main">
                  <a14:imgLayer r:embed="rId6">
                    <a14:imgEffect>
                      <a14:brightnessContrast bright="18000"/>
                    </a14:imgEffect>
                  </a14:imgLayer>
                </a14:imgProps>
              </a:ext>
              <a:ext uri="{28A0092B-C50C-407E-A947-70E740481C1C}">
                <a14:useLocalDpi xmlns:a14="http://schemas.microsoft.com/office/drawing/2010/main" val="0"/>
              </a:ext>
            </a:extLst>
          </a:blip>
          <a:srcRect t="7032" b="7032"/>
          <a:stretch>
            <a:fillRect/>
          </a:stretch>
        </p:blipFill>
        <p:spPr>
          <a:xfrm>
            <a:off x="4850094" y="2316217"/>
            <a:ext cx="1282446" cy="1385316"/>
          </a:xfrm>
          <a:prstGeom prst="rect">
            <a:avLst/>
          </a:prstGeom>
        </p:spPr>
      </p:pic>
      <p:pic>
        <p:nvPicPr>
          <p:cNvPr id="27" name="Picture Placeholder 201" descr="A group of people in armor&#10;&#10;Description automatically generated">
            <a:extLst>
              <a:ext uri="{FF2B5EF4-FFF2-40B4-BE49-F238E27FC236}">
                <a16:creationId xmlns:a16="http://schemas.microsoft.com/office/drawing/2014/main" id="{B7BA467E-216D-C6A1-CE39-95287A1EA671}"/>
              </a:ext>
            </a:extLst>
          </p:cNvPr>
          <p:cNvPicPr>
            <a:picLocks noChangeAspect="1"/>
          </p:cNvPicPr>
          <p:nvPr/>
        </p:nvPicPr>
        <p:blipFill>
          <a:blip r:embed="rId7">
            <a:duotone>
              <a:prstClr val="black"/>
              <a:srgbClr val="D9C3A5">
                <a:tint val="50000"/>
                <a:satMod val="180000"/>
              </a:srgbClr>
            </a:duotone>
            <a:extLst>
              <a:ext uri="{BEBA8EAE-BF5A-486C-A8C5-ECC9F3942E4B}">
                <a14:imgProps xmlns:a14="http://schemas.microsoft.com/office/drawing/2010/main">
                  <a14:imgLayer r:embed="rId8">
                    <a14:imgEffect>
                      <a14:brightnessContrast bright="18000"/>
                    </a14:imgEffect>
                  </a14:imgLayer>
                </a14:imgProps>
              </a:ext>
              <a:ext uri="{28A0092B-C50C-407E-A947-70E740481C1C}">
                <a14:useLocalDpi xmlns:a14="http://schemas.microsoft.com/office/drawing/2010/main" val="0"/>
              </a:ext>
            </a:extLst>
          </a:blip>
          <a:srcRect t="3873" b="3873"/>
          <a:stretch>
            <a:fillRect/>
          </a:stretch>
        </p:blipFill>
        <p:spPr>
          <a:xfrm>
            <a:off x="2942199" y="2316217"/>
            <a:ext cx="1282446" cy="1385316"/>
          </a:xfrm>
          <a:prstGeom prst="rect">
            <a:avLst/>
          </a:prstGeom>
        </p:spPr>
      </p:pic>
      <p:sp>
        <p:nvSpPr>
          <p:cNvPr id="28" name="Text Placeholder 47">
            <a:extLst>
              <a:ext uri="{FF2B5EF4-FFF2-40B4-BE49-F238E27FC236}">
                <a16:creationId xmlns:a16="http://schemas.microsoft.com/office/drawing/2014/main" id="{447A8424-9104-FF00-3F9A-C677E7C908BA}"/>
              </a:ext>
            </a:extLst>
          </p:cNvPr>
          <p:cNvSpPr txBox="1">
            <a:spLocks/>
          </p:cNvSpPr>
          <p:nvPr/>
        </p:nvSpPr>
        <p:spPr>
          <a:xfrm>
            <a:off x="6757989" y="3935656"/>
            <a:ext cx="1512870" cy="88201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b="1">
                <a:solidFill>
                  <a:schemeClr val="bg1"/>
                </a:solidFill>
              </a:rPr>
              <a:t>Salmon</a:t>
            </a:r>
            <a:r>
              <a:rPr lang="en-US" sz="1200">
                <a:solidFill>
                  <a:schemeClr val="bg1"/>
                </a:solidFill>
              </a:rPr>
              <a:t> was the 4th generation born after Israel went to Egypt; he entered The Land with Joshua.</a:t>
            </a:r>
            <a:endParaRPr lang="en-US" sz="1200" dirty="0">
              <a:solidFill>
                <a:schemeClr val="bg1"/>
              </a:solidFill>
            </a:endParaRPr>
          </a:p>
        </p:txBody>
      </p:sp>
      <p:pic>
        <p:nvPicPr>
          <p:cNvPr id="29" name="Picture Placeholder 194" descr="A screenshot of a computer&#10;&#10;Description automatically generated">
            <a:extLst>
              <a:ext uri="{FF2B5EF4-FFF2-40B4-BE49-F238E27FC236}">
                <a16:creationId xmlns:a16="http://schemas.microsoft.com/office/drawing/2014/main" id="{575604CD-23EA-6051-2325-2A9E158346C0}"/>
              </a:ext>
            </a:extLst>
          </p:cNvPr>
          <p:cNvPicPr>
            <a:picLocks noChangeAspect="1"/>
          </p:cNvPicPr>
          <p:nvPr/>
        </p:nvPicPr>
        <p:blipFill rotWithShape="1">
          <a:blip r:embed="rId9" cstate="print">
            <a:duotone>
              <a:prstClr val="black"/>
              <a:srgbClr val="D9C3A5">
                <a:tint val="50000"/>
                <a:satMod val="180000"/>
              </a:srgbClr>
            </a:duotone>
            <a:extLst>
              <a:ext uri="{BEBA8EAE-BF5A-486C-A8C5-ECC9F3942E4B}">
                <a14:imgProps xmlns:a14="http://schemas.microsoft.com/office/drawing/2010/main">
                  <a14:imgLayer r:embed="rId10">
                    <a14:imgEffect>
                      <a14:brightnessContrast bright="18000"/>
                    </a14:imgEffect>
                  </a14:imgLayer>
                </a14:imgProps>
              </a:ext>
              <a:ext uri="{28A0092B-C50C-407E-A947-70E740481C1C}">
                <a14:useLocalDpi xmlns:a14="http://schemas.microsoft.com/office/drawing/2010/main" val="0"/>
              </a:ext>
            </a:extLst>
          </a:blip>
          <a:srcRect l="59343" t="31101" r="17345" b="32839"/>
          <a:stretch/>
        </p:blipFill>
        <p:spPr>
          <a:xfrm>
            <a:off x="6757989" y="2316217"/>
            <a:ext cx="1282446" cy="1385316"/>
          </a:xfrm>
          <a:prstGeom prst="rect">
            <a:avLst/>
          </a:prstGeom>
        </p:spPr>
      </p:pic>
      <p:sp>
        <p:nvSpPr>
          <p:cNvPr id="31" name="Rectangle 30">
            <a:extLst>
              <a:ext uri="{FF2B5EF4-FFF2-40B4-BE49-F238E27FC236}">
                <a16:creationId xmlns:a16="http://schemas.microsoft.com/office/drawing/2014/main" id="{8079CEC5-C722-07FF-4DA2-3BB2D96EF1A6}"/>
              </a:ext>
            </a:extLst>
          </p:cNvPr>
          <p:cNvSpPr/>
          <p:nvPr/>
        </p:nvSpPr>
        <p:spPr>
          <a:xfrm>
            <a:off x="0" y="1377111"/>
            <a:ext cx="9143999" cy="400110"/>
          </a:xfrm>
          <a:prstGeom prst="rect">
            <a:avLst/>
          </a:prstGeom>
          <a:gradFill>
            <a:gsLst>
              <a:gs pos="86000">
                <a:srgbClr val="53181A"/>
              </a:gs>
              <a:gs pos="72000">
                <a:srgbClr val="53181A"/>
              </a:gs>
              <a:gs pos="0">
                <a:srgbClr val="000000"/>
              </a:gs>
            </a:gsLst>
            <a:lin ang="5400000" scaled="0"/>
          </a:gra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50" normalizeH="0" baseline="0" noProof="0">
                <a:ln w="0">
                  <a:solidFill>
                    <a:srgbClr val="ED7D31">
                      <a:lumMod val="50000"/>
                    </a:srgbClr>
                  </a:solidFill>
                </a:ln>
                <a:blipFill dpi="0" rotWithShape="1">
                  <a:blip r:embed="rId11">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generations in the line of messiah</a:t>
            </a:r>
          </a:p>
        </p:txBody>
      </p:sp>
      <p:sp>
        <p:nvSpPr>
          <p:cNvPr id="3" name="TextBox 2">
            <a:extLst>
              <a:ext uri="{FF2B5EF4-FFF2-40B4-BE49-F238E27FC236}">
                <a16:creationId xmlns:a16="http://schemas.microsoft.com/office/drawing/2014/main" id="{FDB3D944-0FC3-6691-F8F8-281B9C526F3B}"/>
              </a:ext>
            </a:extLst>
          </p:cNvPr>
          <p:cNvSpPr txBox="1"/>
          <p:nvPr/>
        </p:nvSpPr>
        <p:spPr>
          <a:xfrm>
            <a:off x="1508717" y="1883755"/>
            <a:ext cx="500140" cy="461665"/>
          </a:xfrm>
          <a:prstGeom prst="rect">
            <a:avLst/>
          </a:prstGeom>
          <a:noFill/>
        </p:spPr>
        <p:txBody>
          <a:bodyPr wrap="square">
            <a:spAutoFit/>
          </a:bodyPr>
          <a:lstStyle/>
          <a:p>
            <a:r>
              <a:rPr lang="en-US" sz="2400" b="1" kern="150">
                <a:solidFill>
                  <a:schemeClr val="bg1"/>
                </a:solidFill>
                <a:latin typeface="Aptos" panose="020B0004020202020204" pitchFamily="34" charset="0"/>
                <a:ea typeface="SimSun" panose="02010600030101010101" pitchFamily="2" charset="-122"/>
              </a:rPr>
              <a:t>1</a:t>
            </a:r>
          </a:p>
        </p:txBody>
      </p:sp>
      <p:sp>
        <p:nvSpPr>
          <p:cNvPr id="4" name="TextBox 3">
            <a:extLst>
              <a:ext uri="{FF2B5EF4-FFF2-40B4-BE49-F238E27FC236}">
                <a16:creationId xmlns:a16="http://schemas.microsoft.com/office/drawing/2014/main" id="{D49D60E9-397B-7EF7-B2EA-23A5D6A3E658}"/>
              </a:ext>
            </a:extLst>
          </p:cNvPr>
          <p:cNvSpPr txBox="1"/>
          <p:nvPr/>
        </p:nvSpPr>
        <p:spPr>
          <a:xfrm>
            <a:off x="7235712" y="1883754"/>
            <a:ext cx="500140" cy="461665"/>
          </a:xfrm>
          <a:prstGeom prst="rect">
            <a:avLst/>
          </a:prstGeom>
          <a:noFill/>
        </p:spPr>
        <p:txBody>
          <a:bodyPr wrap="square">
            <a:spAutoFit/>
          </a:bodyPr>
          <a:lstStyle/>
          <a:p>
            <a:r>
              <a:rPr lang="en-US" sz="2400" b="1" kern="150">
                <a:solidFill>
                  <a:schemeClr val="bg1"/>
                </a:solidFill>
                <a:latin typeface="Aptos" panose="020B0004020202020204" pitchFamily="34" charset="0"/>
                <a:ea typeface="SimSun" panose="02010600030101010101" pitchFamily="2" charset="-122"/>
              </a:rPr>
              <a:t>4</a:t>
            </a:r>
          </a:p>
        </p:txBody>
      </p:sp>
      <p:sp>
        <p:nvSpPr>
          <p:cNvPr id="5" name="TextBox 4">
            <a:extLst>
              <a:ext uri="{FF2B5EF4-FFF2-40B4-BE49-F238E27FC236}">
                <a16:creationId xmlns:a16="http://schemas.microsoft.com/office/drawing/2014/main" id="{6E41D088-CFB3-C7A4-81DC-690353D7E0B6}"/>
              </a:ext>
            </a:extLst>
          </p:cNvPr>
          <p:cNvSpPr txBox="1"/>
          <p:nvPr/>
        </p:nvSpPr>
        <p:spPr>
          <a:xfrm>
            <a:off x="5299644" y="1887947"/>
            <a:ext cx="500140" cy="461665"/>
          </a:xfrm>
          <a:prstGeom prst="rect">
            <a:avLst/>
          </a:prstGeom>
          <a:noFill/>
        </p:spPr>
        <p:txBody>
          <a:bodyPr wrap="square">
            <a:spAutoFit/>
          </a:bodyPr>
          <a:lstStyle/>
          <a:p>
            <a:r>
              <a:rPr lang="en-US" sz="2400" b="1" kern="150">
                <a:solidFill>
                  <a:schemeClr val="bg1"/>
                </a:solidFill>
                <a:latin typeface="Aptos" panose="020B0004020202020204" pitchFamily="34" charset="0"/>
                <a:ea typeface="SimSun" panose="02010600030101010101" pitchFamily="2" charset="-122"/>
              </a:rPr>
              <a:t>3</a:t>
            </a:r>
          </a:p>
        </p:txBody>
      </p:sp>
      <p:sp>
        <p:nvSpPr>
          <p:cNvPr id="6" name="TextBox 5">
            <a:extLst>
              <a:ext uri="{FF2B5EF4-FFF2-40B4-BE49-F238E27FC236}">
                <a16:creationId xmlns:a16="http://schemas.microsoft.com/office/drawing/2014/main" id="{744138E5-E196-A405-063A-34D09544FCB1}"/>
              </a:ext>
            </a:extLst>
          </p:cNvPr>
          <p:cNvSpPr txBox="1"/>
          <p:nvPr/>
        </p:nvSpPr>
        <p:spPr>
          <a:xfrm>
            <a:off x="3416612" y="1876213"/>
            <a:ext cx="500140" cy="461665"/>
          </a:xfrm>
          <a:prstGeom prst="rect">
            <a:avLst/>
          </a:prstGeom>
          <a:noFill/>
        </p:spPr>
        <p:txBody>
          <a:bodyPr wrap="square">
            <a:spAutoFit/>
          </a:bodyPr>
          <a:lstStyle/>
          <a:p>
            <a:r>
              <a:rPr lang="en-US" sz="2400" b="1" kern="150">
                <a:solidFill>
                  <a:schemeClr val="bg1"/>
                </a:solidFill>
                <a:latin typeface="Aptos" panose="020B0004020202020204" pitchFamily="34" charset="0"/>
                <a:ea typeface="SimSun" panose="02010600030101010101" pitchFamily="2" charset="-122"/>
              </a:rPr>
              <a:t>2</a:t>
            </a:r>
          </a:p>
        </p:txBody>
      </p:sp>
    </p:spTree>
    <p:extLst>
      <p:ext uri="{BB962C8B-B14F-4D97-AF65-F5344CB8AC3E}">
        <p14:creationId xmlns:p14="http://schemas.microsoft.com/office/powerpoint/2010/main" val="25940970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1435735" y="1605409"/>
            <a:ext cx="6450966" cy="1477328"/>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[Joseph] took some of his brethren, even five men, and presented them unto Pharaoh. And Pharaoh said unto his brethren, What is your occupation? And they said unto Pharaoh, Thy servants </a:t>
            </a:r>
            <a:r>
              <a:rPr lang="en-US" kern="150">
                <a:solidFill>
                  <a:srgbClr val="FFCC99"/>
                </a:solidFill>
                <a:latin typeface="Aptos" panose="020B0004020202020204" pitchFamily="34" charset="0"/>
                <a:ea typeface="SimSun" panose="02010600030101010101" pitchFamily="2" charset="-122"/>
              </a:rPr>
              <a:t>(root word: abad) </a:t>
            </a:r>
            <a:r>
              <a:rPr lang="en-US" kern="150">
                <a:solidFill>
                  <a:schemeClr val="bg1"/>
                </a:solidFill>
                <a:latin typeface="Aptos" panose="020B0004020202020204" pitchFamily="34" charset="0"/>
                <a:ea typeface="SimSun" panose="02010600030101010101" pitchFamily="2" charset="-122"/>
              </a:rPr>
              <a:t>are shepherds, both we, and also our fathers.”</a:t>
            </a:r>
          </a:p>
        </p:txBody>
      </p:sp>
      <p:sp>
        <p:nvSpPr>
          <p:cNvPr id="2" name="Rectangle 1">
            <a:extLst>
              <a:ext uri="{FF2B5EF4-FFF2-40B4-BE49-F238E27FC236}">
                <a16:creationId xmlns:a16="http://schemas.microsoft.com/office/drawing/2014/main" id="{C60938A5-EDB5-850C-AD73-606AFFCAD152}"/>
              </a:ext>
            </a:extLst>
          </p:cNvPr>
          <p:cNvSpPr/>
          <p:nvPr/>
        </p:nvSpPr>
        <p:spPr>
          <a:xfrm>
            <a:off x="214699" y="41546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400 YEARS IN EGYPT</a:t>
            </a:r>
          </a:p>
        </p:txBody>
      </p:sp>
      <p:sp>
        <p:nvSpPr>
          <p:cNvPr id="4" name="TextBox 3">
            <a:extLst>
              <a:ext uri="{FF2B5EF4-FFF2-40B4-BE49-F238E27FC236}">
                <a16:creationId xmlns:a16="http://schemas.microsoft.com/office/drawing/2014/main" id="{DD27E9A8-BBB8-BE02-17C5-F9014C856FD7}"/>
              </a:ext>
            </a:extLst>
          </p:cNvPr>
          <p:cNvSpPr txBox="1"/>
          <p:nvPr/>
        </p:nvSpPr>
        <p:spPr>
          <a:xfrm>
            <a:off x="3314701" y="3261297"/>
            <a:ext cx="4572000" cy="369332"/>
          </a:xfrm>
          <a:prstGeom prst="rect">
            <a:avLst/>
          </a:prstGeom>
          <a:noFill/>
        </p:spPr>
        <p:txBody>
          <a:bodyPr wrap="square">
            <a:spAutoFit/>
          </a:bodyPr>
          <a:lstStyle/>
          <a:p>
            <a:pPr marL="450215" algn="r"/>
            <a:r>
              <a:rPr lang="en-US" sz="18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Genesis 47:3</a:t>
            </a:r>
            <a:endParaRPr lang="en-US" sz="1800"/>
          </a:p>
        </p:txBody>
      </p:sp>
    </p:spTree>
    <p:extLst>
      <p:ext uri="{BB962C8B-B14F-4D97-AF65-F5344CB8AC3E}">
        <p14:creationId xmlns:p14="http://schemas.microsoft.com/office/powerpoint/2010/main" val="3675064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3" name="TextBox 192">
            <a:extLst>
              <a:ext uri="{FF2B5EF4-FFF2-40B4-BE49-F238E27FC236}">
                <a16:creationId xmlns:a16="http://schemas.microsoft.com/office/drawing/2014/main" id="{7C04C729-8ADC-E511-6AE3-5E23D9845264}"/>
              </a:ext>
            </a:extLst>
          </p:cNvPr>
          <p:cNvSpPr txBox="1"/>
          <p:nvPr/>
        </p:nvSpPr>
        <p:spPr>
          <a:xfrm>
            <a:off x="251393" y="2287204"/>
            <a:ext cx="4813842" cy="1569660"/>
          </a:xfrm>
          <a:prstGeom prst="rect">
            <a:avLst/>
          </a:prstGeom>
          <a:noFill/>
        </p:spPr>
        <p:txBody>
          <a:bodyPr wrap="square">
            <a:spAutoFit/>
          </a:bodyPr>
          <a:lstStyle/>
          <a:p>
            <a:pPr marL="450215" marR="0" lvl="0" indent="0" algn="l" defTabSz="457200" rtl="0" eaLnBrk="1" fontAlgn="auto" latinLnBrk="0" hangingPunct="1">
              <a:lnSpc>
                <a:spcPct val="100000"/>
              </a:lnSpc>
              <a:spcBef>
                <a:spcPts val="0"/>
              </a:spcBef>
              <a:spcAft>
                <a:spcPts val="0"/>
              </a:spcAft>
              <a:buClrTx/>
              <a:buSzTx/>
              <a:buFontTx/>
              <a:buNone/>
              <a:tabLst/>
              <a:defRPr/>
            </a:pPr>
            <a:r>
              <a:rPr kumimoji="0" lang="he-IL" sz="9600" b="0" i="0" u="none" strike="noStrike" kern="150" cap="none" spc="1200" normalizeH="0" baseline="0" noProof="0">
                <a:ln>
                  <a:noFill/>
                </a:ln>
                <a:solidFill>
                  <a:prstClr val="white"/>
                </a:solidFill>
                <a:effectLst/>
                <a:uLnTx/>
                <a:uFillTx/>
                <a:latin typeface="OHFontBold" panose="02020603050405020304" pitchFamily="18" charset="0"/>
                <a:ea typeface="SimSun" panose="02010600030101010101" pitchFamily="2" charset="-122"/>
                <a:cs typeface="OHFontBold" panose="02020603050405020304" pitchFamily="18" charset="0"/>
              </a:rPr>
              <a:t>עבד</a:t>
            </a:r>
            <a:endParaRPr kumimoji="0" lang="en-US" sz="9600" b="0" i="0" u="none" strike="noStrike" kern="150" cap="none" spc="1200" normalizeH="0" baseline="0" noProof="0">
              <a:ln>
                <a:noFill/>
              </a:ln>
              <a:solidFill>
                <a:prstClr val="white"/>
              </a:solidFill>
              <a:effectLst/>
              <a:uLnTx/>
              <a:uFillTx/>
              <a:latin typeface="OHFontBold" panose="02020603050405020304" pitchFamily="18" charset="0"/>
              <a:ea typeface="SimSun" panose="02010600030101010101" pitchFamily="2" charset="-122"/>
              <a:cs typeface="OHFontBold" panose="02020603050405020304" pitchFamily="18" charset="0"/>
            </a:endParaRPr>
          </a:p>
        </p:txBody>
      </p:sp>
      <p:sp>
        <p:nvSpPr>
          <p:cNvPr id="2" name="TextBox 1">
            <a:extLst>
              <a:ext uri="{FF2B5EF4-FFF2-40B4-BE49-F238E27FC236}">
                <a16:creationId xmlns:a16="http://schemas.microsoft.com/office/drawing/2014/main" id="{261A6B55-8D59-83F2-737C-025ED4E86C8B}"/>
              </a:ext>
            </a:extLst>
          </p:cNvPr>
          <p:cNvSpPr txBox="1"/>
          <p:nvPr/>
        </p:nvSpPr>
        <p:spPr>
          <a:xfrm>
            <a:off x="1515080" y="3439124"/>
            <a:ext cx="1342604"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Lucida Sans" panose="020B0602030504020204" pitchFamily="34" charset="0"/>
              </a:rPr>
              <a:t>bet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Lucida Sans" panose="020B0602030504020204" pitchFamily="34" charset="0"/>
              </a:rPr>
              <a:t>(b)</a:t>
            </a:r>
          </a:p>
        </p:txBody>
      </p:sp>
      <p:sp>
        <p:nvSpPr>
          <p:cNvPr id="3" name="TextBox 2">
            <a:extLst>
              <a:ext uri="{FF2B5EF4-FFF2-40B4-BE49-F238E27FC236}">
                <a16:creationId xmlns:a16="http://schemas.microsoft.com/office/drawing/2014/main" id="{FE67C4E8-714F-92DC-B5FA-9052B7C549DD}"/>
              </a:ext>
            </a:extLst>
          </p:cNvPr>
          <p:cNvSpPr txBox="1"/>
          <p:nvPr/>
        </p:nvSpPr>
        <p:spPr>
          <a:xfrm>
            <a:off x="2741048" y="3446485"/>
            <a:ext cx="1342604"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Lucida Sans" panose="020B0602030504020204" pitchFamily="34" charset="0"/>
              </a:rPr>
              <a:t>ayin</a:t>
            </a:r>
            <a:br>
              <a:rPr kumimoji="0" lang="en-US" sz="16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Lucida Sans" panose="020B0602030504020204" pitchFamily="34" charset="0"/>
              </a:rPr>
            </a:br>
            <a:r>
              <a:rPr kumimoji="0" lang="en-US" sz="16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Lucida Sans" panose="020B0602030504020204" pitchFamily="34" charset="0"/>
              </a:rPr>
              <a:t>(a)</a:t>
            </a:r>
          </a:p>
        </p:txBody>
      </p:sp>
      <p:sp>
        <p:nvSpPr>
          <p:cNvPr id="4" name="TextBox 3">
            <a:extLst>
              <a:ext uri="{FF2B5EF4-FFF2-40B4-BE49-F238E27FC236}">
                <a16:creationId xmlns:a16="http://schemas.microsoft.com/office/drawing/2014/main" id="{8022633F-49FE-C088-C396-F0A03B166F7F}"/>
              </a:ext>
            </a:extLst>
          </p:cNvPr>
          <p:cNvSpPr txBox="1"/>
          <p:nvPr/>
        </p:nvSpPr>
        <p:spPr>
          <a:xfrm>
            <a:off x="818802" y="3446485"/>
            <a:ext cx="904690"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Lucida Sans" panose="020B0602030504020204" pitchFamily="34" charset="0"/>
              </a:rPr>
              <a:t>dalet </a:t>
            </a:r>
            <a:br>
              <a:rPr kumimoji="0" lang="en-US" sz="16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Lucida Sans" panose="020B0602030504020204" pitchFamily="34" charset="0"/>
              </a:rPr>
            </a:br>
            <a:r>
              <a:rPr kumimoji="0" lang="en-US" sz="16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Lucida Sans" panose="020B0602030504020204" pitchFamily="34" charset="0"/>
              </a:rPr>
              <a:t>(d)</a:t>
            </a:r>
          </a:p>
        </p:txBody>
      </p:sp>
      <p:sp>
        <p:nvSpPr>
          <p:cNvPr id="6" name="TextBox 5">
            <a:extLst>
              <a:ext uri="{FF2B5EF4-FFF2-40B4-BE49-F238E27FC236}">
                <a16:creationId xmlns:a16="http://schemas.microsoft.com/office/drawing/2014/main" id="{032C5CEA-AD0F-3A5E-69E1-FC94A81FC297}"/>
              </a:ext>
            </a:extLst>
          </p:cNvPr>
          <p:cNvSpPr txBox="1"/>
          <p:nvPr/>
        </p:nvSpPr>
        <p:spPr>
          <a:xfrm>
            <a:off x="-168858" y="517196"/>
            <a:ext cx="4274716" cy="76944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“abad”</a:t>
            </a:r>
          </a:p>
        </p:txBody>
      </p:sp>
      <p:sp>
        <p:nvSpPr>
          <p:cNvPr id="11" name="Rectangle 10">
            <a:extLst>
              <a:ext uri="{FF2B5EF4-FFF2-40B4-BE49-F238E27FC236}">
                <a16:creationId xmlns:a16="http://schemas.microsoft.com/office/drawing/2014/main" id="{C1C4A977-B11E-83E6-E51A-781FB431CA07}"/>
              </a:ext>
            </a:extLst>
          </p:cNvPr>
          <p:cNvSpPr/>
          <p:nvPr/>
        </p:nvSpPr>
        <p:spPr>
          <a:xfrm>
            <a:off x="746125" y="537977"/>
            <a:ext cx="2444750" cy="727880"/>
          </a:xfrm>
          <a:prstGeom prst="rect">
            <a:avLst/>
          </a:prstGeom>
          <a:noFill/>
          <a:ln w="5715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C910A9C3-525C-A6F9-557B-E9B53CCF818B}"/>
              </a:ext>
            </a:extLst>
          </p:cNvPr>
          <p:cNvSpPr txBox="1"/>
          <p:nvPr/>
        </p:nvSpPr>
        <p:spPr>
          <a:xfrm>
            <a:off x="680240" y="1430040"/>
            <a:ext cx="5522920"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Most commonly translated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as “to serve”</a:t>
            </a:r>
          </a:p>
        </p:txBody>
      </p:sp>
      <p:pic>
        <p:nvPicPr>
          <p:cNvPr id="14" name="Picture 13">
            <a:extLst>
              <a:ext uri="{FF2B5EF4-FFF2-40B4-BE49-F238E27FC236}">
                <a16:creationId xmlns:a16="http://schemas.microsoft.com/office/drawing/2014/main" id="{13E7B556-22C6-13A2-485D-56DE48A478E7}"/>
              </a:ext>
            </a:extLst>
          </p:cNvPr>
          <p:cNvPicPr>
            <a:picLocks noChangeAspect="1"/>
          </p:cNvPicPr>
          <p:nvPr/>
        </p:nvPicPr>
        <p:blipFill>
          <a:blip r:embed="rId2"/>
          <a:stretch>
            <a:fillRect/>
          </a:stretch>
        </p:blipFill>
        <p:spPr>
          <a:xfrm>
            <a:off x="4824381" y="565598"/>
            <a:ext cx="4068226" cy="3818642"/>
          </a:xfrm>
          <a:prstGeom prst="rect">
            <a:avLst/>
          </a:prstGeom>
        </p:spPr>
      </p:pic>
      <p:sp>
        <p:nvSpPr>
          <p:cNvPr id="15" name="Rectangle 14">
            <a:extLst>
              <a:ext uri="{FF2B5EF4-FFF2-40B4-BE49-F238E27FC236}">
                <a16:creationId xmlns:a16="http://schemas.microsoft.com/office/drawing/2014/main" id="{CEEC00D6-171B-7440-6493-56AEB5B076E1}"/>
              </a:ext>
            </a:extLst>
          </p:cNvPr>
          <p:cNvSpPr/>
          <p:nvPr/>
        </p:nvSpPr>
        <p:spPr>
          <a:xfrm>
            <a:off x="7854950" y="3822700"/>
            <a:ext cx="698500" cy="19685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35025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3E894-73C8-04A3-D788-2BFC5A73CC37}"/>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07CF1D64-8B7C-62FA-E763-9DAB2D3BE973}"/>
              </a:ext>
            </a:extLst>
          </p:cNvPr>
          <p:cNvSpPr/>
          <p:nvPr/>
        </p:nvSpPr>
        <p:spPr>
          <a:xfrm rot="10800000">
            <a:off x="3836426" y="0"/>
            <a:ext cx="5301434" cy="1346998"/>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7C0E2BA1-722E-F32F-C8CB-852AE64E48F2}"/>
              </a:ext>
            </a:extLst>
          </p:cNvPr>
          <p:cNvCxnSpPr>
            <a:cxnSpLocks/>
          </p:cNvCxnSpPr>
          <p:nvPr/>
        </p:nvCxnSpPr>
        <p:spPr>
          <a:xfrm>
            <a:off x="1408057"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DF94F8F-8B33-F4D6-CCB4-8CD813EDB7C3}"/>
              </a:ext>
            </a:extLst>
          </p:cNvPr>
          <p:cNvCxnSpPr>
            <a:cxnSpLocks/>
          </p:cNvCxnSpPr>
          <p:nvPr/>
        </p:nvCxnSpPr>
        <p:spPr>
          <a:xfrm>
            <a:off x="8725575"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A85662B-3EB1-C9AD-EB5C-5E5D660DE9E4}"/>
              </a:ext>
            </a:extLst>
          </p:cNvPr>
          <p:cNvCxnSpPr>
            <a:cxnSpLocks/>
          </p:cNvCxnSpPr>
          <p:nvPr/>
        </p:nvCxnSpPr>
        <p:spPr>
          <a:xfrm>
            <a:off x="1419040" y="2047101"/>
            <a:ext cx="7314773"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E8B8E24-D11F-AD74-541F-5F03C09BFAFB}"/>
              </a:ext>
            </a:extLst>
          </p:cNvPr>
          <p:cNvSpPr txBox="1"/>
          <p:nvPr/>
        </p:nvSpPr>
        <p:spPr>
          <a:xfrm>
            <a:off x="1" y="61656"/>
            <a:ext cx="9137860"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kumimoji="0" lang="en-US" sz="36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aligning the Ancient Egyptian timeline with the bible</a:t>
            </a:r>
          </a:p>
        </p:txBody>
      </p:sp>
      <p:cxnSp>
        <p:nvCxnSpPr>
          <p:cNvPr id="5" name="Straight Connector 4">
            <a:extLst>
              <a:ext uri="{FF2B5EF4-FFF2-40B4-BE49-F238E27FC236}">
                <a16:creationId xmlns:a16="http://schemas.microsoft.com/office/drawing/2014/main" id="{3C227709-56FA-3F8A-F16E-726ABD474CD8}"/>
              </a:ext>
            </a:extLst>
          </p:cNvPr>
          <p:cNvCxnSpPr>
            <a:cxnSpLocks/>
          </p:cNvCxnSpPr>
          <p:nvPr/>
        </p:nvCxnSpPr>
        <p:spPr>
          <a:xfrm>
            <a:off x="1403698" y="1498060"/>
            <a:ext cx="0" cy="21059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040DC3E-7C0C-7F02-FE8B-BF644C6D3C46}"/>
              </a:ext>
            </a:extLst>
          </p:cNvPr>
          <p:cNvSpPr txBox="1"/>
          <p:nvPr/>
        </p:nvSpPr>
        <p:spPr>
          <a:xfrm>
            <a:off x="7698410" y="1124671"/>
            <a:ext cx="1348403" cy="307777"/>
          </a:xfrm>
          <a:prstGeom prst="rect">
            <a:avLst/>
          </a:prstGeom>
          <a:solidFill>
            <a:srgbClr val="C55A11">
              <a:alpha val="41961"/>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a:solidFill>
                  <a:prstClr val="white"/>
                </a:solidFill>
                <a:latin typeface="Calibri"/>
              </a:rPr>
              <a:t>First dark ages</a:t>
            </a:r>
            <a:endParaRPr kumimoji="0" lang="en-US" sz="1400" b="1"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B119517F-0408-9F10-77B4-F4A473631763}"/>
              </a:ext>
            </a:extLst>
          </p:cNvPr>
          <p:cNvCxnSpPr>
            <a:cxnSpLocks/>
          </p:cNvCxnSpPr>
          <p:nvPr/>
        </p:nvCxnSpPr>
        <p:spPr>
          <a:xfrm>
            <a:off x="8723146" y="1421934"/>
            <a:ext cx="0" cy="286722"/>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919298E-1D69-F9DF-A148-3FC84D636E67}"/>
              </a:ext>
            </a:extLst>
          </p:cNvPr>
          <p:cNvCxnSpPr>
            <a:cxnSpLocks/>
          </p:cNvCxnSpPr>
          <p:nvPr/>
        </p:nvCxnSpPr>
        <p:spPr>
          <a:xfrm>
            <a:off x="5713331" y="1831181"/>
            <a:ext cx="0" cy="16543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6C4DA41-7BE7-A3AA-7395-5F2B269287D0}"/>
              </a:ext>
            </a:extLst>
          </p:cNvPr>
          <p:cNvSpPr txBox="1"/>
          <p:nvPr/>
        </p:nvSpPr>
        <p:spPr>
          <a:xfrm>
            <a:off x="4977959" y="1493623"/>
            <a:ext cx="1493519" cy="307777"/>
          </a:xfrm>
          <a:prstGeom prst="rect">
            <a:avLst/>
          </a:prstGeom>
          <a:solidFill>
            <a:srgbClr val="C00000">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Giza Pyramids</a:t>
            </a:r>
          </a:p>
        </p:txBody>
      </p:sp>
      <p:sp>
        <p:nvSpPr>
          <p:cNvPr id="29" name="TextBox 28">
            <a:extLst>
              <a:ext uri="{FF2B5EF4-FFF2-40B4-BE49-F238E27FC236}">
                <a16:creationId xmlns:a16="http://schemas.microsoft.com/office/drawing/2014/main" id="{051230B9-451F-EEA6-AEAD-F6F5DE87D948}"/>
              </a:ext>
            </a:extLst>
          </p:cNvPr>
          <p:cNvSpPr txBox="1"/>
          <p:nvPr/>
        </p:nvSpPr>
        <p:spPr>
          <a:xfrm>
            <a:off x="644104" y="969040"/>
            <a:ext cx="1549871" cy="523220"/>
          </a:xfrm>
          <a:prstGeom prst="rect">
            <a:avLst/>
          </a:prstGeom>
          <a:solidFill>
            <a:schemeClr val="accent1">
              <a:alpha val="41176"/>
            </a:scheme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1</a:t>
            </a:r>
            <a:r>
              <a:rPr kumimoji="0" lang="en-US" sz="1400" b="1" i="0" u="none" strike="noStrike" kern="1200" cap="none" spc="0" normalizeH="0" baseline="30000" noProof="0">
                <a:ln>
                  <a:noFill/>
                </a:ln>
                <a:solidFill>
                  <a:prstClr val="white"/>
                </a:solidFill>
                <a:effectLst/>
                <a:uLnTx/>
                <a:uFillTx/>
                <a:latin typeface="Calibri"/>
                <a:ea typeface="+mn-ea"/>
                <a:cs typeface="+mn-cs"/>
              </a:rPr>
              <a:t>st</a:t>
            </a:r>
            <a:r>
              <a:rPr kumimoji="0" lang="en-US" sz="1400" b="1" i="0" u="none" strike="noStrike" kern="1200" cap="none" spc="0" normalizeH="0" baseline="0" noProof="0">
                <a:ln>
                  <a:noFill/>
                </a:ln>
                <a:solidFill>
                  <a:prstClr val="white"/>
                </a:solidFill>
                <a:effectLst/>
                <a:uLnTx/>
                <a:uFillTx/>
                <a:latin typeface="Calibri"/>
                <a:ea typeface="+mn-ea"/>
                <a:cs typeface="+mn-cs"/>
              </a:rPr>
              <a:t> cities, hieroglyphs</a:t>
            </a:r>
          </a:p>
        </p:txBody>
      </p:sp>
      <p:sp>
        <p:nvSpPr>
          <p:cNvPr id="32" name="TextBox 31">
            <a:extLst>
              <a:ext uri="{FF2B5EF4-FFF2-40B4-BE49-F238E27FC236}">
                <a16:creationId xmlns:a16="http://schemas.microsoft.com/office/drawing/2014/main" id="{91308191-6719-2D0F-FC79-2793AF29C40C}"/>
              </a:ext>
            </a:extLst>
          </p:cNvPr>
          <p:cNvSpPr txBox="1"/>
          <p:nvPr/>
        </p:nvSpPr>
        <p:spPr>
          <a:xfrm>
            <a:off x="149503" y="1657512"/>
            <a:ext cx="1677519" cy="706745"/>
          </a:xfrm>
          <a:prstGeom prst="rect">
            <a:avLst/>
          </a:prstGeom>
          <a:noFill/>
        </p:spPr>
        <p:txBody>
          <a:bodyPr wrap="square">
            <a:noAutofit/>
          </a:bodyPr>
          <a:lstStyle/>
          <a:p>
            <a:pPr marL="0" marR="0" lvl="0" indent="0" defTabSz="457200" rtl="0" eaLnBrk="1" fontAlgn="auto" latinLnBrk="0" hangingPunct="1">
              <a:lnSpc>
                <a:spcPct val="100000"/>
              </a:lnSpc>
              <a:spcBef>
                <a:spcPts val="505"/>
              </a:spcBef>
              <a:spcAft>
                <a:spcPts val="575"/>
              </a:spcAft>
              <a:buClrTx/>
              <a:buSzTx/>
              <a:buFontTx/>
              <a:buNone/>
              <a:tabLst/>
              <a:defRPr/>
            </a:pPr>
            <a:r>
              <a:rPr kumimoji="0" lang="en-US" sz="24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EGYPTian</a:t>
            </a:r>
          </a:p>
          <a:p>
            <a:pPr marL="0" marR="0" lvl="0" indent="0" defTabSz="457200" rtl="0" eaLnBrk="1" fontAlgn="auto" latinLnBrk="0" hangingPunct="1">
              <a:lnSpc>
                <a:spcPct val="100000"/>
              </a:lnSpc>
              <a:spcBef>
                <a:spcPts val="505"/>
              </a:spcBef>
              <a:spcAft>
                <a:spcPts val="575"/>
              </a:spcAft>
              <a:buClrTx/>
              <a:buSzTx/>
              <a:buFontTx/>
              <a:buNone/>
              <a:tabLst/>
              <a:defRPr/>
            </a:pPr>
            <a:r>
              <a:rPr lang="en-US" sz="2400" b="1" spc="5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history</a:t>
            </a:r>
            <a:endParaRPr kumimoji="0" lang="en-US" sz="24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endParaRPr>
          </a:p>
        </p:txBody>
      </p:sp>
      <p:pic>
        <p:nvPicPr>
          <p:cNvPr id="48" name="Picture 47" descr="A group of pyramids in the desert&#10;&#10;Description automatically generated">
            <a:extLst>
              <a:ext uri="{FF2B5EF4-FFF2-40B4-BE49-F238E27FC236}">
                <a16:creationId xmlns:a16="http://schemas.microsoft.com/office/drawing/2014/main" id="{93958DB5-843E-DCEE-0EB2-B25666F7B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7959" y="793441"/>
            <a:ext cx="1493520" cy="714089"/>
          </a:xfrm>
          <a:prstGeom prst="rect">
            <a:avLst/>
          </a:prstGeom>
        </p:spPr>
      </p:pic>
      <p:cxnSp>
        <p:nvCxnSpPr>
          <p:cNvPr id="13" name="Straight Connector 12">
            <a:extLst>
              <a:ext uri="{FF2B5EF4-FFF2-40B4-BE49-F238E27FC236}">
                <a16:creationId xmlns:a16="http://schemas.microsoft.com/office/drawing/2014/main" id="{6517329C-6DB7-5625-1935-8BB28DE9F254}"/>
              </a:ext>
            </a:extLst>
          </p:cNvPr>
          <p:cNvCxnSpPr>
            <a:cxnSpLocks/>
          </p:cNvCxnSpPr>
          <p:nvPr/>
        </p:nvCxnSpPr>
        <p:spPr>
          <a:xfrm>
            <a:off x="1259827" y="3613387"/>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0017AE1-B909-D00B-D807-B01B94F2DE79}"/>
              </a:ext>
            </a:extLst>
          </p:cNvPr>
          <p:cNvCxnSpPr>
            <a:cxnSpLocks/>
          </p:cNvCxnSpPr>
          <p:nvPr/>
        </p:nvCxnSpPr>
        <p:spPr>
          <a:xfrm>
            <a:off x="8751177" y="3613387"/>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D1F4568-EADD-CBD9-61B4-18A2E8B0575F}"/>
              </a:ext>
            </a:extLst>
          </p:cNvPr>
          <p:cNvCxnSpPr>
            <a:cxnSpLocks/>
          </p:cNvCxnSpPr>
          <p:nvPr/>
        </p:nvCxnSpPr>
        <p:spPr>
          <a:xfrm>
            <a:off x="1229373" y="3881374"/>
            <a:ext cx="7530042"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E3803D-BB0E-0FF0-940D-610BE2B2F753}"/>
              </a:ext>
            </a:extLst>
          </p:cNvPr>
          <p:cNvCxnSpPr>
            <a:cxnSpLocks/>
          </p:cNvCxnSpPr>
          <p:nvPr/>
        </p:nvCxnSpPr>
        <p:spPr>
          <a:xfrm>
            <a:off x="8748748" y="3256207"/>
            <a:ext cx="0" cy="286722"/>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D6D10EE-B406-99CA-B89E-1835AB2FEEEF}"/>
              </a:ext>
            </a:extLst>
          </p:cNvPr>
          <p:cNvSpPr txBox="1"/>
          <p:nvPr/>
        </p:nvSpPr>
        <p:spPr>
          <a:xfrm>
            <a:off x="692631" y="2955717"/>
            <a:ext cx="1134391" cy="523220"/>
          </a:xfrm>
          <a:prstGeom prst="rect">
            <a:avLst/>
          </a:prstGeom>
          <a:solidFill>
            <a:schemeClr val="accent1">
              <a:alpha val="41176"/>
            </a:scheme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The Flood  2532 BC</a:t>
            </a:r>
          </a:p>
        </p:txBody>
      </p:sp>
      <p:sp>
        <p:nvSpPr>
          <p:cNvPr id="21" name="TextBox 20">
            <a:extLst>
              <a:ext uri="{FF2B5EF4-FFF2-40B4-BE49-F238E27FC236}">
                <a16:creationId xmlns:a16="http://schemas.microsoft.com/office/drawing/2014/main" id="{28921D6C-E435-4B18-10CD-249BC49A4F3B}"/>
              </a:ext>
            </a:extLst>
          </p:cNvPr>
          <p:cNvSpPr txBox="1"/>
          <p:nvPr/>
        </p:nvSpPr>
        <p:spPr>
          <a:xfrm>
            <a:off x="8397072" y="2942789"/>
            <a:ext cx="722401" cy="307777"/>
          </a:xfrm>
          <a:prstGeom prst="rect">
            <a:avLst/>
          </a:prstGeom>
          <a:solidFill>
            <a:srgbClr val="C55A11">
              <a:alpha val="41961"/>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Exodus</a:t>
            </a:r>
          </a:p>
        </p:txBody>
      </p:sp>
      <p:sp>
        <p:nvSpPr>
          <p:cNvPr id="22" name="TextBox 21">
            <a:extLst>
              <a:ext uri="{FF2B5EF4-FFF2-40B4-BE49-F238E27FC236}">
                <a16:creationId xmlns:a16="http://schemas.microsoft.com/office/drawing/2014/main" id="{E8192627-5DE5-6006-9E6D-E33098B59416}"/>
              </a:ext>
            </a:extLst>
          </p:cNvPr>
          <p:cNvSpPr txBox="1"/>
          <p:nvPr/>
        </p:nvSpPr>
        <p:spPr>
          <a:xfrm>
            <a:off x="173962" y="3482996"/>
            <a:ext cx="1677519" cy="706745"/>
          </a:xfrm>
          <a:prstGeom prst="rect">
            <a:avLst/>
          </a:prstGeom>
          <a:noFill/>
        </p:spPr>
        <p:txBody>
          <a:bodyPr wrap="square">
            <a:noAutofit/>
          </a:bodyPr>
          <a:lstStyle/>
          <a:p>
            <a:pPr marL="0" marR="0" lvl="0" indent="0" defTabSz="457200" rtl="0" eaLnBrk="1" fontAlgn="auto" latinLnBrk="0" hangingPunct="1">
              <a:lnSpc>
                <a:spcPct val="100000"/>
              </a:lnSpc>
              <a:spcBef>
                <a:spcPts val="505"/>
              </a:spcBef>
              <a:spcAft>
                <a:spcPts val="575"/>
              </a:spcAft>
              <a:buClrTx/>
              <a:buSzTx/>
              <a:buFontTx/>
              <a:buNone/>
              <a:tabLst/>
              <a:defRPr/>
            </a:pPr>
            <a:r>
              <a:rPr kumimoji="0" lang="en-US" sz="24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rPr>
              <a:t>biblical </a:t>
            </a:r>
          </a:p>
          <a:p>
            <a:pPr marL="0" marR="0" lvl="0" indent="0" defTabSz="457200" rtl="0" eaLnBrk="1" fontAlgn="auto" latinLnBrk="0" hangingPunct="1">
              <a:lnSpc>
                <a:spcPct val="100000"/>
              </a:lnSpc>
              <a:spcBef>
                <a:spcPts val="505"/>
              </a:spcBef>
              <a:spcAft>
                <a:spcPts val="575"/>
              </a:spcAft>
              <a:buClrTx/>
              <a:buSzTx/>
              <a:buFontTx/>
              <a:buNone/>
              <a:tabLst/>
              <a:defRPr/>
            </a:pPr>
            <a:r>
              <a:rPr lang="en-US" sz="2400" b="1" spc="5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history</a:t>
            </a:r>
            <a:endParaRPr kumimoji="0" lang="en-US" sz="24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endParaRPr>
          </a:p>
        </p:txBody>
      </p:sp>
      <p:cxnSp>
        <p:nvCxnSpPr>
          <p:cNvPr id="23" name="Straight Connector 22">
            <a:extLst>
              <a:ext uri="{FF2B5EF4-FFF2-40B4-BE49-F238E27FC236}">
                <a16:creationId xmlns:a16="http://schemas.microsoft.com/office/drawing/2014/main" id="{C8B1B6ED-3904-C065-7E81-7DB98662A71F}"/>
              </a:ext>
            </a:extLst>
          </p:cNvPr>
          <p:cNvCxnSpPr>
            <a:cxnSpLocks/>
          </p:cNvCxnSpPr>
          <p:nvPr/>
        </p:nvCxnSpPr>
        <p:spPr>
          <a:xfrm flipV="1">
            <a:off x="1259827" y="3509167"/>
            <a:ext cx="0" cy="6752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Left Brace 34">
            <a:extLst>
              <a:ext uri="{FF2B5EF4-FFF2-40B4-BE49-F238E27FC236}">
                <a16:creationId xmlns:a16="http://schemas.microsoft.com/office/drawing/2014/main" id="{95B3AC2A-C693-CA65-012A-DC6AA4629A56}"/>
              </a:ext>
            </a:extLst>
          </p:cNvPr>
          <p:cNvSpPr/>
          <p:nvPr/>
        </p:nvSpPr>
        <p:spPr>
          <a:xfrm rot="16200000">
            <a:off x="7030974" y="2540070"/>
            <a:ext cx="271232" cy="3035112"/>
          </a:xfrm>
          <a:prstGeom prst="leftBrace">
            <a:avLst>
              <a:gd name="adj1" fmla="val 65833"/>
              <a:gd name="adj2" fmla="val 50000"/>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TextBox 37">
            <a:extLst>
              <a:ext uri="{FF2B5EF4-FFF2-40B4-BE49-F238E27FC236}">
                <a16:creationId xmlns:a16="http://schemas.microsoft.com/office/drawing/2014/main" id="{C022EE45-22C6-EB69-6A55-854DD76A75CF}"/>
              </a:ext>
            </a:extLst>
          </p:cNvPr>
          <p:cNvSpPr txBox="1"/>
          <p:nvPr/>
        </p:nvSpPr>
        <p:spPr>
          <a:xfrm>
            <a:off x="6643773" y="4114236"/>
            <a:ext cx="1134391"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394 years</a:t>
            </a:r>
          </a:p>
        </p:txBody>
      </p:sp>
      <p:cxnSp>
        <p:nvCxnSpPr>
          <p:cNvPr id="41" name="Straight Connector 40">
            <a:extLst>
              <a:ext uri="{FF2B5EF4-FFF2-40B4-BE49-F238E27FC236}">
                <a16:creationId xmlns:a16="http://schemas.microsoft.com/office/drawing/2014/main" id="{6DFBBCF5-44C8-49A8-3E08-1218CA7E0064}"/>
              </a:ext>
            </a:extLst>
          </p:cNvPr>
          <p:cNvCxnSpPr>
            <a:cxnSpLocks/>
          </p:cNvCxnSpPr>
          <p:nvPr/>
        </p:nvCxnSpPr>
        <p:spPr>
          <a:xfrm>
            <a:off x="5649034" y="3405052"/>
            <a:ext cx="0" cy="43131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Left Brace 19">
            <a:extLst>
              <a:ext uri="{FF2B5EF4-FFF2-40B4-BE49-F238E27FC236}">
                <a16:creationId xmlns:a16="http://schemas.microsoft.com/office/drawing/2014/main" id="{0CA24B12-BB5D-FEB8-56B9-ACD65B616960}"/>
              </a:ext>
            </a:extLst>
          </p:cNvPr>
          <p:cNvSpPr/>
          <p:nvPr/>
        </p:nvSpPr>
        <p:spPr>
          <a:xfrm rot="16200000">
            <a:off x="7050893" y="744511"/>
            <a:ext cx="271232" cy="2946350"/>
          </a:xfrm>
          <a:prstGeom prst="leftBrace">
            <a:avLst>
              <a:gd name="adj1" fmla="val 65833"/>
              <a:gd name="adj2" fmla="val 50000"/>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DDCCE8FA-8665-0D2C-E056-8BDED8B948AE}"/>
              </a:ext>
            </a:extLst>
          </p:cNvPr>
          <p:cNvSpPr txBox="1"/>
          <p:nvPr/>
        </p:nvSpPr>
        <p:spPr>
          <a:xfrm>
            <a:off x="6601552" y="2268549"/>
            <a:ext cx="1134391"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369 years</a:t>
            </a:r>
          </a:p>
        </p:txBody>
      </p:sp>
      <p:sp>
        <p:nvSpPr>
          <p:cNvPr id="26" name="Left Brace 25">
            <a:extLst>
              <a:ext uri="{FF2B5EF4-FFF2-40B4-BE49-F238E27FC236}">
                <a16:creationId xmlns:a16="http://schemas.microsoft.com/office/drawing/2014/main" id="{877A0E42-FF69-2B49-1A51-F7CA9F1E8E9B}"/>
              </a:ext>
            </a:extLst>
          </p:cNvPr>
          <p:cNvSpPr/>
          <p:nvPr/>
        </p:nvSpPr>
        <p:spPr>
          <a:xfrm rot="16200000">
            <a:off x="4950911" y="-1091254"/>
            <a:ext cx="251033" cy="7314775"/>
          </a:xfrm>
          <a:prstGeom prst="leftBrace">
            <a:avLst>
              <a:gd name="adj1" fmla="val 65833"/>
              <a:gd name="adj2" fmla="val 50000"/>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1698B6FA-8002-81EC-017E-AF4561288B16}"/>
              </a:ext>
            </a:extLst>
          </p:cNvPr>
          <p:cNvSpPr txBox="1"/>
          <p:nvPr/>
        </p:nvSpPr>
        <p:spPr>
          <a:xfrm>
            <a:off x="4509230" y="2651861"/>
            <a:ext cx="1134391"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1020 years</a:t>
            </a:r>
          </a:p>
        </p:txBody>
      </p:sp>
      <p:sp>
        <p:nvSpPr>
          <p:cNvPr id="28" name="TextBox 27">
            <a:extLst>
              <a:ext uri="{FF2B5EF4-FFF2-40B4-BE49-F238E27FC236}">
                <a16:creationId xmlns:a16="http://schemas.microsoft.com/office/drawing/2014/main" id="{7F966FE9-45DA-9017-CD57-1199DF07B938}"/>
              </a:ext>
            </a:extLst>
          </p:cNvPr>
          <p:cNvSpPr txBox="1"/>
          <p:nvPr/>
        </p:nvSpPr>
        <p:spPr>
          <a:xfrm>
            <a:off x="4604186" y="3092392"/>
            <a:ext cx="2078870" cy="307777"/>
          </a:xfrm>
          <a:prstGeom prst="rect">
            <a:avLst/>
          </a:prstGeom>
          <a:solidFill>
            <a:srgbClr val="C00000">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End of Joseph’s famine</a:t>
            </a:r>
          </a:p>
        </p:txBody>
      </p:sp>
      <p:sp>
        <p:nvSpPr>
          <p:cNvPr id="30" name="Left Brace 29">
            <a:extLst>
              <a:ext uri="{FF2B5EF4-FFF2-40B4-BE49-F238E27FC236}">
                <a16:creationId xmlns:a16="http://schemas.microsoft.com/office/drawing/2014/main" id="{F3098391-B0CA-B760-B942-90D9D0A2A7A7}"/>
              </a:ext>
            </a:extLst>
          </p:cNvPr>
          <p:cNvSpPr/>
          <p:nvPr/>
        </p:nvSpPr>
        <p:spPr>
          <a:xfrm rot="16200000">
            <a:off x="4856896" y="675459"/>
            <a:ext cx="251033" cy="7481467"/>
          </a:xfrm>
          <a:prstGeom prst="leftBrace">
            <a:avLst>
              <a:gd name="adj1" fmla="val 65833"/>
              <a:gd name="adj2" fmla="val 50000"/>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A96A858F-B2E0-F27E-C46D-CA6E627C4750}"/>
              </a:ext>
            </a:extLst>
          </p:cNvPr>
          <p:cNvSpPr txBox="1"/>
          <p:nvPr/>
        </p:nvSpPr>
        <p:spPr>
          <a:xfrm>
            <a:off x="4402738" y="4541709"/>
            <a:ext cx="1134391"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1042 years</a:t>
            </a:r>
          </a:p>
        </p:txBody>
      </p:sp>
    </p:spTree>
    <p:extLst>
      <p:ext uri="{BB962C8B-B14F-4D97-AF65-F5344CB8AC3E}">
        <p14:creationId xmlns:p14="http://schemas.microsoft.com/office/powerpoint/2010/main" val="107945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686761" y="839513"/>
            <a:ext cx="7783795" cy="3939284"/>
          </a:xfrm>
          <a:prstGeom prst="rect">
            <a:avLst/>
          </a:prstGeom>
          <a:noFill/>
        </p:spPr>
        <p:txBody>
          <a:bodyPr wrap="square">
            <a:spAutoFit/>
          </a:bodyPr>
          <a:lstStyle/>
          <a:p>
            <a:pPr marL="285750" indent="-285750">
              <a:lnSpc>
                <a:spcPct val="150000"/>
              </a:lnSpc>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collapse of the central government</a:t>
            </a:r>
          </a:p>
          <a:p>
            <a:pPr marL="285750" indent="-285750">
              <a:lnSpc>
                <a:spcPct val="150000"/>
              </a:lnSpc>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extreme poverty</a:t>
            </a:r>
          </a:p>
          <a:p>
            <a:pPr marL="285750" indent="-285750">
              <a:lnSpc>
                <a:spcPct val="150000"/>
              </a:lnSpc>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large state projects cancelled </a:t>
            </a:r>
          </a:p>
          <a:p>
            <a:pPr marL="285750" indent="-285750">
              <a:lnSpc>
                <a:spcPct val="150000"/>
              </a:lnSpc>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few royal inscriptions</a:t>
            </a:r>
          </a:p>
          <a:p>
            <a:pPr marL="285750" indent="-285750">
              <a:lnSpc>
                <a:spcPct val="150000"/>
              </a:lnSpc>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many independent kingdoms</a:t>
            </a:r>
          </a:p>
          <a:p>
            <a:pPr marL="285750" indent="-285750">
              <a:lnSpc>
                <a:spcPct val="150000"/>
              </a:lnSpc>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the Ipuwer Papyrus is traditionally dated to this time period. It describes the waters being blood, empty storehouses, the land lying waste, and lawlessness</a:t>
            </a:r>
          </a:p>
          <a:p>
            <a:pPr marL="285750" indent="-285750">
              <a:lnSpc>
                <a:spcPct val="150000"/>
              </a:lnSpc>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quotes from local leaders of the time: </a:t>
            </a:r>
          </a:p>
          <a:p>
            <a:pPr marL="742950" lvl="1" indent="-285750">
              <a:lnSpc>
                <a:spcPct val="150000"/>
              </a:lnSpc>
              <a:buFont typeface="Wingdings" panose="05000000000000000000" pitchFamily="2" charset="2"/>
              <a:buChar char="§"/>
            </a:pPr>
            <a:r>
              <a:rPr lang="en-US" sz="1400" i="1" kern="150">
                <a:solidFill>
                  <a:schemeClr val="bg1"/>
                </a:solidFill>
                <a:latin typeface="Aptos" panose="020B0004020202020204" pitchFamily="34" charset="0"/>
                <a:ea typeface="SimSun" panose="02010600030101010101" pitchFamily="2" charset="-122"/>
              </a:rPr>
              <a:t>"All of upper Egypt were dying of hunger and people were eating their children, but I did not allow anybody to die of hunger in this nome (province)" - Anktify</a:t>
            </a:r>
          </a:p>
          <a:p>
            <a:pPr marL="742950" lvl="1" indent="-285750">
              <a:lnSpc>
                <a:spcPct val="150000"/>
              </a:lnSpc>
              <a:buFont typeface="Wingdings" panose="05000000000000000000" pitchFamily="2" charset="2"/>
              <a:buChar char="§"/>
            </a:pPr>
            <a:r>
              <a:rPr lang="en-US" sz="1400" i="1" kern="150">
                <a:solidFill>
                  <a:schemeClr val="bg1"/>
                </a:solidFill>
                <a:latin typeface="Aptos" panose="020B0004020202020204" pitchFamily="34" charset="0"/>
                <a:ea typeface="SimSun" panose="02010600030101010101" pitchFamily="2" charset="-122"/>
              </a:rPr>
              <a:t>"I nourished [my province] in years of misery" - Iti of Imyotru</a:t>
            </a:r>
          </a:p>
          <a:p>
            <a:pPr marL="285750" indent="-285750">
              <a:lnSpc>
                <a:spcPct val="150000"/>
              </a:lnSpc>
              <a:buFont typeface="Wingdings" panose="05000000000000000000" pitchFamily="2" charset="2"/>
              <a:buChar char="§"/>
            </a:pPr>
            <a:endParaRPr lang="en-US" sz="1400" kern="150">
              <a:solidFill>
                <a:schemeClr val="bg1"/>
              </a:solidFill>
              <a:latin typeface="Aptos" panose="020B0004020202020204" pitchFamily="34" charset="0"/>
              <a:ea typeface="SimSun" panose="02010600030101010101" pitchFamily="2" charset="-122"/>
            </a:endParaRPr>
          </a:p>
        </p:txBody>
      </p:sp>
      <p:sp>
        <p:nvSpPr>
          <p:cNvPr id="5" name="Text Placeholder 40">
            <a:extLst>
              <a:ext uri="{FF2B5EF4-FFF2-40B4-BE49-F238E27FC236}">
                <a16:creationId xmlns:a16="http://schemas.microsoft.com/office/drawing/2014/main" id="{E22538F6-9E40-892E-747E-B9A8A699D746}"/>
              </a:ext>
            </a:extLst>
          </p:cNvPr>
          <p:cNvSpPr txBox="1">
            <a:spLocks/>
          </p:cNvSpPr>
          <p:nvPr/>
        </p:nvSpPr>
        <p:spPr>
          <a:xfrm>
            <a:off x="485826" y="331584"/>
            <a:ext cx="9187249" cy="50792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000"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Egypt’s first dark ages (“First Intermediate Period”)</a:t>
            </a:r>
            <a:endParaRPr lang="en-US" sz="2000" dirty="0">
              <a:solidFill>
                <a:schemeClr val="bg1"/>
              </a:solidFill>
            </a:endParaRPr>
          </a:p>
        </p:txBody>
      </p:sp>
    </p:spTree>
    <p:extLst>
      <p:ext uri="{BB962C8B-B14F-4D97-AF65-F5344CB8AC3E}">
        <p14:creationId xmlns:p14="http://schemas.microsoft.com/office/powerpoint/2010/main" val="5227189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1435735" y="1605409"/>
            <a:ext cx="6450966" cy="1477328"/>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“Therefore, behold, the days come, saith THE LORD, that it shall no more be said, THE LORD liveth, that brought up the children of Israel out of the land of Egypt; But, THE LORD liveth, that brought up the children of Israel from the land of the north, and from all the lands whither he had driven them.”</a:t>
            </a:r>
          </a:p>
        </p:txBody>
      </p:sp>
      <p:sp>
        <p:nvSpPr>
          <p:cNvPr id="2" name="Rectangle 1">
            <a:extLst>
              <a:ext uri="{FF2B5EF4-FFF2-40B4-BE49-F238E27FC236}">
                <a16:creationId xmlns:a16="http://schemas.microsoft.com/office/drawing/2014/main" id="{C60938A5-EDB5-850C-AD73-606AFFCAD152}"/>
              </a:ext>
            </a:extLst>
          </p:cNvPr>
          <p:cNvSpPr/>
          <p:nvPr/>
        </p:nvSpPr>
        <p:spPr>
          <a:xfrm>
            <a:off x="214699" y="41546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GREATER EXODUS</a:t>
            </a:r>
          </a:p>
        </p:txBody>
      </p:sp>
      <p:sp>
        <p:nvSpPr>
          <p:cNvPr id="4" name="TextBox 3">
            <a:extLst>
              <a:ext uri="{FF2B5EF4-FFF2-40B4-BE49-F238E27FC236}">
                <a16:creationId xmlns:a16="http://schemas.microsoft.com/office/drawing/2014/main" id="{DD27E9A8-BBB8-BE02-17C5-F9014C856FD7}"/>
              </a:ext>
            </a:extLst>
          </p:cNvPr>
          <p:cNvSpPr txBox="1"/>
          <p:nvPr/>
        </p:nvSpPr>
        <p:spPr>
          <a:xfrm>
            <a:off x="3314701" y="3261297"/>
            <a:ext cx="4572000" cy="369332"/>
          </a:xfrm>
          <a:prstGeom prst="rect">
            <a:avLst/>
          </a:prstGeom>
          <a:noFill/>
        </p:spPr>
        <p:txBody>
          <a:bodyPr wrap="square">
            <a:spAutoFit/>
          </a:bodyPr>
          <a:lstStyle/>
          <a:p>
            <a:pPr marL="450215" algn="r"/>
            <a:r>
              <a:rPr lang="en-US" sz="18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Jeremiah 16:14-15</a:t>
            </a:r>
            <a:endParaRPr lang="en-US" sz="1800"/>
          </a:p>
        </p:txBody>
      </p:sp>
    </p:spTree>
    <p:extLst>
      <p:ext uri="{BB962C8B-B14F-4D97-AF65-F5344CB8AC3E}">
        <p14:creationId xmlns:p14="http://schemas.microsoft.com/office/powerpoint/2010/main" val="110656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234846"/>
            <a:ext cx="4969029" cy="2862322"/>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when those twelve sheep had grown, they gave up one of them to the asses, and those asses again gave up that sheep to the wolves, and that sheep grew up among the wolves. </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the Lord brought the eleven sheep to live with it and to pasture with it among the wolves: and they multiplied and became many flocks of sheep. </a:t>
            </a: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6" name="Text Placeholder 40">
            <a:extLst>
              <a:ext uri="{FF2B5EF4-FFF2-40B4-BE49-F238E27FC236}">
                <a16:creationId xmlns:a16="http://schemas.microsoft.com/office/drawing/2014/main" id="{0F798719-6766-946A-6F93-625B21A95156}"/>
              </a:ext>
            </a:extLst>
          </p:cNvPr>
          <p:cNvSpPr txBox="1">
            <a:spLocks/>
          </p:cNvSpPr>
          <p:nvPr/>
        </p:nvSpPr>
        <p:spPr>
          <a:xfrm>
            <a:off x="5750077" y="1333391"/>
            <a:ext cx="1888974" cy="394748"/>
          </a:xfrm>
          <a:prstGeom prst="rect">
            <a:avLst/>
          </a:prstGeom>
          <a:solidFill>
            <a:schemeClr val="tx1"/>
          </a:solidFill>
          <a:effectLst>
            <a:softEdge rad="25400"/>
          </a:effectLst>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750" b="1" kern="1200" cap="all" spc="225" baseline="0">
                <a:solidFill>
                  <a:schemeClr val="accent5"/>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baseline="0">
                <a:solidFill>
                  <a:schemeClr val="accent5"/>
                </a:solidFill>
                <a:latin typeface="Calibri" panose="020F0502020204030204" pitchFamily="34" charset="0"/>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baseline="0">
                <a:solidFill>
                  <a:schemeClr val="accent5"/>
                </a:solidFill>
                <a:latin typeface="Calibri" panose="020F0502020204030204" pitchFamily="34" charset="0"/>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a:solidFill>
                  <a:schemeClr val="bg1"/>
                </a:solidFill>
              </a:rPr>
              <a:t>1913bc</a:t>
            </a:r>
            <a:endParaRPr lang="en-US" sz="2400" dirty="0">
              <a:solidFill>
                <a:schemeClr val="bg1"/>
              </a:solidFill>
            </a:endParaRPr>
          </a:p>
        </p:txBody>
      </p:sp>
      <p:sp>
        <p:nvSpPr>
          <p:cNvPr id="9" name="TextBox 8">
            <a:extLst>
              <a:ext uri="{FF2B5EF4-FFF2-40B4-BE49-F238E27FC236}">
                <a16:creationId xmlns:a16="http://schemas.microsoft.com/office/drawing/2014/main" id="{5E80F10D-C6AA-49F9-A173-4A1D4FA83901}"/>
              </a:ext>
            </a:extLst>
          </p:cNvPr>
          <p:cNvSpPr txBox="1"/>
          <p:nvPr/>
        </p:nvSpPr>
        <p:spPr>
          <a:xfrm>
            <a:off x="7393063" y="1333391"/>
            <a:ext cx="1606550" cy="646331"/>
          </a:xfrm>
          <a:prstGeom prst="rect">
            <a:avLst/>
          </a:prstGeom>
          <a:noFill/>
        </p:spPr>
        <p:txBody>
          <a:bodyPr wrap="square" rtlCol="0">
            <a:spAutoFit/>
          </a:bodyPr>
          <a:lstStyle/>
          <a:p>
            <a:r>
              <a:rPr lang="en-US" i="1">
                <a:solidFill>
                  <a:schemeClr val="bg1"/>
                </a:solidFill>
              </a:rPr>
              <a:t>Joseph is sold into slavery</a:t>
            </a:r>
          </a:p>
        </p:txBody>
      </p:sp>
      <p:sp>
        <p:nvSpPr>
          <p:cNvPr id="10" name="Text Placeholder 40">
            <a:extLst>
              <a:ext uri="{FF2B5EF4-FFF2-40B4-BE49-F238E27FC236}">
                <a16:creationId xmlns:a16="http://schemas.microsoft.com/office/drawing/2014/main" id="{6830C860-A99B-3C0E-52CC-D180E6484BFF}"/>
              </a:ext>
            </a:extLst>
          </p:cNvPr>
          <p:cNvSpPr txBox="1">
            <a:spLocks/>
          </p:cNvSpPr>
          <p:nvPr/>
        </p:nvSpPr>
        <p:spPr>
          <a:xfrm>
            <a:off x="5705627" y="3156605"/>
            <a:ext cx="1888974" cy="394748"/>
          </a:xfrm>
          <a:prstGeom prst="rect">
            <a:avLst/>
          </a:prstGeom>
          <a:solidFill>
            <a:schemeClr val="tx1"/>
          </a:solidFill>
          <a:effectLst>
            <a:softEdge rad="25400"/>
          </a:effectLst>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750" b="1" kern="1200" cap="all" spc="225" baseline="0">
                <a:solidFill>
                  <a:schemeClr val="accent5"/>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baseline="0">
                <a:solidFill>
                  <a:schemeClr val="accent5"/>
                </a:solidFill>
                <a:latin typeface="Calibri" panose="020F0502020204030204" pitchFamily="34" charset="0"/>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baseline="0">
                <a:solidFill>
                  <a:schemeClr val="accent5"/>
                </a:solidFill>
                <a:latin typeface="Calibri" panose="020F0502020204030204" pitchFamily="34" charset="0"/>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a:solidFill>
                  <a:schemeClr val="bg1"/>
                </a:solidFill>
              </a:rPr>
              <a:t>1892bc</a:t>
            </a:r>
            <a:endParaRPr lang="en-US" sz="2400" dirty="0">
              <a:solidFill>
                <a:schemeClr val="bg1"/>
              </a:solidFill>
            </a:endParaRPr>
          </a:p>
        </p:txBody>
      </p:sp>
      <p:sp>
        <p:nvSpPr>
          <p:cNvPr id="11" name="TextBox 10">
            <a:extLst>
              <a:ext uri="{FF2B5EF4-FFF2-40B4-BE49-F238E27FC236}">
                <a16:creationId xmlns:a16="http://schemas.microsoft.com/office/drawing/2014/main" id="{6A59190A-E1CA-D032-9C09-107454ECCA8F}"/>
              </a:ext>
            </a:extLst>
          </p:cNvPr>
          <p:cNvSpPr txBox="1"/>
          <p:nvPr/>
        </p:nvSpPr>
        <p:spPr>
          <a:xfrm>
            <a:off x="7348613" y="3156605"/>
            <a:ext cx="1606550" cy="646331"/>
          </a:xfrm>
          <a:prstGeom prst="rect">
            <a:avLst/>
          </a:prstGeom>
          <a:noFill/>
        </p:spPr>
        <p:txBody>
          <a:bodyPr wrap="square" rtlCol="0">
            <a:spAutoFit/>
          </a:bodyPr>
          <a:lstStyle/>
          <a:p>
            <a:r>
              <a:rPr lang="en-US" i="1">
                <a:solidFill>
                  <a:schemeClr val="bg1"/>
                </a:solidFill>
              </a:rPr>
              <a:t>All Israel goes to Egypt</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685902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970318"/>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the wolves began to fear them, and they oppressed them until they destroyed their little ones, and they cast their young into a river of much water: but those sheep began to cry aloud on account of their little ones, and to complain unto their Lord.</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a sheep which had been saved from the wolves fled and escaped to the wild asses; and I saw the sheep how they lamented and cried, and besought their Lord with all their might, till that Lord of the sheep descended at the voice of the sheep from a lofty abode, and came to them and pastured them.</a:t>
            </a: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8613" y="3156605"/>
            <a:ext cx="1606550" cy="646331"/>
          </a:xfrm>
          <a:prstGeom prst="rect">
            <a:avLst/>
          </a:prstGeom>
          <a:noFill/>
        </p:spPr>
        <p:txBody>
          <a:bodyPr wrap="square" rtlCol="0">
            <a:spAutoFit/>
          </a:bodyPr>
          <a:lstStyle/>
          <a:p>
            <a:r>
              <a:rPr lang="en-US" i="1">
                <a:solidFill>
                  <a:schemeClr val="bg1"/>
                </a:solidFill>
              </a:rPr>
              <a:t>Moses flees to Midian</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4" name="TextBox 3">
            <a:extLst>
              <a:ext uri="{FF2B5EF4-FFF2-40B4-BE49-F238E27FC236}">
                <a16:creationId xmlns:a16="http://schemas.microsoft.com/office/drawing/2014/main" id="{45097232-4B6A-3847-03E6-4ECAA449E3E4}"/>
              </a:ext>
            </a:extLst>
          </p:cNvPr>
          <p:cNvSpPr txBox="1"/>
          <p:nvPr/>
        </p:nvSpPr>
        <p:spPr>
          <a:xfrm>
            <a:off x="7348613" y="1169713"/>
            <a:ext cx="1606550" cy="923330"/>
          </a:xfrm>
          <a:prstGeom prst="rect">
            <a:avLst/>
          </a:prstGeom>
          <a:noFill/>
        </p:spPr>
        <p:txBody>
          <a:bodyPr wrap="square" rtlCol="0">
            <a:spAutoFit/>
          </a:bodyPr>
          <a:lstStyle/>
          <a:p>
            <a:r>
              <a:rPr lang="en-US" i="1">
                <a:solidFill>
                  <a:schemeClr val="bg1"/>
                </a:solidFill>
              </a:rPr>
              <a:t>Pharoah kills the Israelite babies</a:t>
            </a:r>
          </a:p>
        </p:txBody>
      </p:sp>
    </p:spTree>
    <p:extLst>
      <p:ext uri="{BB962C8B-B14F-4D97-AF65-F5344CB8AC3E}">
        <p14:creationId xmlns:p14="http://schemas.microsoft.com/office/powerpoint/2010/main" val="715512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416320"/>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He called that sheep which had escaped the wolves, and spake with it concerning the wolves that it should admonish them not to touch the sheep.</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the sheep went to the wolves according to the word of the Lord, and another sheep met it and went with it, and the two went and entered together into the assembly of those wolves, and spake with them and admonished them not to touch the sheep from henceforth.</a:t>
            </a: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8613" y="2571748"/>
            <a:ext cx="1606550" cy="1200329"/>
          </a:xfrm>
          <a:prstGeom prst="rect">
            <a:avLst/>
          </a:prstGeom>
          <a:noFill/>
        </p:spPr>
        <p:txBody>
          <a:bodyPr wrap="square" rtlCol="0">
            <a:spAutoFit/>
          </a:bodyPr>
          <a:lstStyle/>
          <a:p>
            <a:r>
              <a:rPr lang="en-US" i="1">
                <a:solidFill>
                  <a:schemeClr val="bg1"/>
                </a:solidFill>
              </a:rPr>
              <a:t>Aaron meets Moses and they speak with Pharaoh</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5" name="TextBox 4">
            <a:extLst>
              <a:ext uri="{FF2B5EF4-FFF2-40B4-BE49-F238E27FC236}">
                <a16:creationId xmlns:a16="http://schemas.microsoft.com/office/drawing/2014/main" id="{5E288148-F166-FC32-A432-0A9A69CFC403}"/>
              </a:ext>
            </a:extLst>
          </p:cNvPr>
          <p:cNvSpPr txBox="1"/>
          <p:nvPr/>
        </p:nvSpPr>
        <p:spPr>
          <a:xfrm>
            <a:off x="7393063" y="1020239"/>
            <a:ext cx="1606550" cy="1200329"/>
          </a:xfrm>
          <a:prstGeom prst="rect">
            <a:avLst/>
          </a:prstGeom>
          <a:noFill/>
        </p:spPr>
        <p:txBody>
          <a:bodyPr wrap="square" rtlCol="0">
            <a:spAutoFit/>
          </a:bodyPr>
          <a:lstStyle/>
          <a:p>
            <a:r>
              <a:rPr lang="en-US" i="1">
                <a:solidFill>
                  <a:schemeClr val="bg1"/>
                </a:solidFill>
              </a:rPr>
              <a:t>GOD appears to Moses at the burning bush</a:t>
            </a:r>
          </a:p>
        </p:txBody>
      </p:sp>
    </p:spTree>
    <p:extLst>
      <p:ext uri="{BB962C8B-B14F-4D97-AF65-F5344CB8AC3E}">
        <p14:creationId xmlns:p14="http://schemas.microsoft.com/office/powerpoint/2010/main" val="24257877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2308324"/>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thereupon I saw the wolves, and how they oppressed the sheep exceedingly with all their power; and the sheep cried aloud.</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the Lord came to the sheep and they began to smite those wolves: and the wolves began to make lamentation; but the sheep became quiet and forthwith ceased to cry out.</a:t>
            </a: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8613" y="2353614"/>
            <a:ext cx="1606550" cy="646331"/>
          </a:xfrm>
          <a:prstGeom prst="rect">
            <a:avLst/>
          </a:prstGeom>
          <a:noFill/>
        </p:spPr>
        <p:txBody>
          <a:bodyPr wrap="square" rtlCol="0">
            <a:spAutoFit/>
          </a:bodyPr>
          <a:lstStyle/>
          <a:p>
            <a:r>
              <a:rPr lang="en-US" i="1">
                <a:solidFill>
                  <a:schemeClr val="bg1"/>
                </a:solidFill>
              </a:rPr>
              <a:t>The plagues begin</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6" name="TextBox 5">
            <a:extLst>
              <a:ext uri="{FF2B5EF4-FFF2-40B4-BE49-F238E27FC236}">
                <a16:creationId xmlns:a16="http://schemas.microsoft.com/office/drawing/2014/main" id="{49E4FB5E-6F19-9009-E256-9FDB9655779C}"/>
              </a:ext>
            </a:extLst>
          </p:cNvPr>
          <p:cNvSpPr txBox="1"/>
          <p:nvPr/>
        </p:nvSpPr>
        <p:spPr>
          <a:xfrm>
            <a:off x="7348613" y="1149718"/>
            <a:ext cx="1606550" cy="923330"/>
          </a:xfrm>
          <a:prstGeom prst="rect">
            <a:avLst/>
          </a:prstGeom>
          <a:noFill/>
        </p:spPr>
        <p:txBody>
          <a:bodyPr wrap="square" rtlCol="0">
            <a:spAutoFit/>
          </a:bodyPr>
          <a:lstStyle/>
          <a:p>
            <a:r>
              <a:rPr lang="en-US" i="1">
                <a:solidFill>
                  <a:schemeClr val="bg1"/>
                </a:solidFill>
              </a:rPr>
              <a:t>Pharoah oppresses the Israelites</a:t>
            </a:r>
          </a:p>
        </p:txBody>
      </p:sp>
    </p:spTree>
    <p:extLst>
      <p:ext uri="{BB962C8B-B14F-4D97-AF65-F5344CB8AC3E}">
        <p14:creationId xmlns:p14="http://schemas.microsoft.com/office/powerpoint/2010/main" val="2878763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970318"/>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I saw the sheep till they departed from amongst the wolves; but the eyes of the wolves were blinded, and those wolves departed in pursuit of the sheep with all their power.</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the Lord of the sheep went with them, as their leader, and all His sheep followed Him:</a:t>
            </a:r>
          </a:p>
          <a:p>
            <a:r>
              <a:rPr lang="en-US" kern="150">
                <a:solidFill>
                  <a:schemeClr val="bg1"/>
                </a:solidFill>
                <a:latin typeface="Aptos" panose="020B0004020202020204" pitchFamily="34" charset="0"/>
                <a:ea typeface="SimSun" panose="02010600030101010101" pitchFamily="2" charset="-122"/>
              </a:rPr>
              <a:t>and his face was dazzling and glorious and terrible to behold.</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But the wolves began to pursue those sheep till they reached a sea of water.</a:t>
            </a: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6" name="TextBox 5">
            <a:extLst>
              <a:ext uri="{FF2B5EF4-FFF2-40B4-BE49-F238E27FC236}">
                <a16:creationId xmlns:a16="http://schemas.microsoft.com/office/drawing/2014/main" id="{49E4FB5E-6F19-9009-E256-9FDB9655779C}"/>
              </a:ext>
            </a:extLst>
          </p:cNvPr>
          <p:cNvSpPr txBox="1"/>
          <p:nvPr/>
        </p:nvSpPr>
        <p:spPr>
          <a:xfrm>
            <a:off x="7524749" y="1149718"/>
            <a:ext cx="1430413" cy="369332"/>
          </a:xfrm>
          <a:prstGeom prst="rect">
            <a:avLst/>
          </a:prstGeom>
          <a:noFill/>
        </p:spPr>
        <p:txBody>
          <a:bodyPr wrap="square" rtlCol="0">
            <a:spAutoFit/>
          </a:bodyPr>
          <a:lstStyle/>
          <a:p>
            <a:r>
              <a:rPr lang="en-US" i="1">
                <a:solidFill>
                  <a:schemeClr val="bg1"/>
                </a:solidFill>
              </a:rPr>
              <a:t>The Exodus</a:t>
            </a:r>
          </a:p>
        </p:txBody>
      </p:sp>
      <p:sp>
        <p:nvSpPr>
          <p:cNvPr id="4" name="Text Placeholder 40">
            <a:extLst>
              <a:ext uri="{FF2B5EF4-FFF2-40B4-BE49-F238E27FC236}">
                <a16:creationId xmlns:a16="http://schemas.microsoft.com/office/drawing/2014/main" id="{C0E934E8-759B-9E91-CB92-B1E46B7490F6}"/>
              </a:ext>
            </a:extLst>
          </p:cNvPr>
          <p:cNvSpPr txBox="1">
            <a:spLocks/>
          </p:cNvSpPr>
          <p:nvPr/>
        </p:nvSpPr>
        <p:spPr>
          <a:xfrm>
            <a:off x="5750077" y="1137010"/>
            <a:ext cx="1888974" cy="394748"/>
          </a:xfrm>
          <a:prstGeom prst="rect">
            <a:avLst/>
          </a:prstGeom>
          <a:solidFill>
            <a:schemeClr val="tx1"/>
          </a:solidFill>
          <a:effectLst>
            <a:softEdge rad="25400"/>
          </a:effectLst>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750" b="1" kern="1200" cap="all" spc="225" baseline="0">
                <a:solidFill>
                  <a:schemeClr val="accent5"/>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baseline="0">
                <a:solidFill>
                  <a:schemeClr val="accent5"/>
                </a:solidFill>
                <a:latin typeface="Calibri" panose="020F0502020204030204" pitchFamily="34" charset="0"/>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baseline="0">
                <a:solidFill>
                  <a:schemeClr val="accent5"/>
                </a:solidFill>
                <a:latin typeface="Calibri" panose="020F0502020204030204" pitchFamily="34" charset="0"/>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a:solidFill>
                  <a:schemeClr val="bg1"/>
                </a:solidFill>
              </a:rPr>
              <a:t>1493bc</a:t>
            </a:r>
            <a:endParaRPr lang="en-US" sz="2400" dirty="0">
              <a:solidFill>
                <a:schemeClr val="bg1"/>
              </a:solidFill>
            </a:endParaRPr>
          </a:p>
        </p:txBody>
      </p:sp>
    </p:spTree>
    <p:extLst>
      <p:ext uri="{BB962C8B-B14F-4D97-AF65-F5344CB8AC3E}">
        <p14:creationId xmlns:p14="http://schemas.microsoft.com/office/powerpoint/2010/main" val="1670873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2862322"/>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that sea was divided, and the water stood on this side and on that before their face, and their Lord led them and placed Himself between them and the wolves.</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as those wolves did not yet see the sheep, they proceeded into the midst of that sea, and the wolves followed the sheep, and [those wolves] ran after them into that sea.</a:t>
            </a: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6" name="TextBox 5">
            <a:extLst>
              <a:ext uri="{FF2B5EF4-FFF2-40B4-BE49-F238E27FC236}">
                <a16:creationId xmlns:a16="http://schemas.microsoft.com/office/drawing/2014/main" id="{49E4FB5E-6F19-9009-E256-9FDB9655779C}"/>
              </a:ext>
            </a:extLst>
          </p:cNvPr>
          <p:cNvSpPr txBox="1"/>
          <p:nvPr/>
        </p:nvSpPr>
        <p:spPr>
          <a:xfrm>
            <a:off x="7348613" y="1149718"/>
            <a:ext cx="1606550" cy="646331"/>
          </a:xfrm>
          <a:prstGeom prst="rect">
            <a:avLst/>
          </a:prstGeom>
          <a:noFill/>
        </p:spPr>
        <p:txBody>
          <a:bodyPr wrap="square" rtlCol="0">
            <a:spAutoFit/>
          </a:bodyPr>
          <a:lstStyle/>
          <a:p>
            <a:r>
              <a:rPr lang="en-US" i="1">
                <a:solidFill>
                  <a:schemeClr val="bg1"/>
                </a:solidFill>
              </a:rPr>
              <a:t>GOD parts the Red Sea</a:t>
            </a:r>
          </a:p>
        </p:txBody>
      </p:sp>
    </p:spTree>
    <p:extLst>
      <p:ext uri="{BB962C8B-B14F-4D97-AF65-F5344CB8AC3E}">
        <p14:creationId xmlns:p14="http://schemas.microsoft.com/office/powerpoint/2010/main" val="4217376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2308324"/>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when they saw the Lord of the sheep, they turned to flee before His face, but that sea gathered itself together, and became as it had been created, and the water swelled and rose till it covered those wolves.</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I saw till all the wolves who pursued those sheep perished and were drowned. </a:t>
            </a: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1784467"/>
            <a:ext cx="1606550" cy="1200329"/>
          </a:xfrm>
          <a:prstGeom prst="rect">
            <a:avLst/>
          </a:prstGeom>
          <a:noFill/>
        </p:spPr>
        <p:txBody>
          <a:bodyPr wrap="square" rtlCol="0">
            <a:spAutoFit/>
          </a:bodyPr>
          <a:lstStyle/>
          <a:p>
            <a:r>
              <a:rPr lang="en-US" i="1">
                <a:solidFill>
                  <a:schemeClr val="bg1"/>
                </a:solidFill>
              </a:rPr>
              <a:t>Pharaoh and all his army perish in the Sea</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3665576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139321"/>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But the sheep escaped from that water and went forth into a wilderness, where there was no water and no grass; and they began to open their eyes and to see; and I saw the Lord of the sheep pasturing them and giving them water and grass, and that sheep going and leading them.</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that sheep ascended to the summit of that lofty rock, and the Lord of the sheep sent it to them.</a:t>
            </a: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1174867"/>
            <a:ext cx="1606550" cy="646331"/>
          </a:xfrm>
          <a:prstGeom prst="rect">
            <a:avLst/>
          </a:prstGeom>
          <a:noFill/>
        </p:spPr>
        <p:txBody>
          <a:bodyPr wrap="square" rtlCol="0">
            <a:spAutoFit/>
          </a:bodyPr>
          <a:lstStyle/>
          <a:p>
            <a:r>
              <a:rPr lang="en-US" i="1">
                <a:solidFill>
                  <a:schemeClr val="bg1"/>
                </a:solidFill>
              </a:rPr>
              <a:t>Israel in the wilderness</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3281802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2585323"/>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after that I saw the Lord of the sheep who stood before them, and His appearance was great and terrible and majestic, and all those sheep saw Him and were afraid before His face.</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they all feared and trembled because of Him, and they cried to that sheep with them</a:t>
            </a:r>
          </a:p>
          <a:p>
            <a:r>
              <a:rPr lang="en-US" kern="150">
                <a:solidFill>
                  <a:schemeClr val="bg1"/>
                </a:solidFill>
                <a:latin typeface="Aptos" panose="020B0004020202020204" pitchFamily="34" charset="0"/>
                <a:ea typeface="SimSun" panose="02010600030101010101" pitchFamily="2" charset="-122"/>
              </a:rPr>
              <a:t>[which was amongst them]: "We are not able to stand before our Lord or to behold Him."</a:t>
            </a: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1174867"/>
            <a:ext cx="1606550" cy="646331"/>
          </a:xfrm>
          <a:prstGeom prst="rect">
            <a:avLst/>
          </a:prstGeom>
          <a:noFill/>
        </p:spPr>
        <p:txBody>
          <a:bodyPr wrap="square" rtlCol="0">
            <a:spAutoFit/>
          </a:bodyPr>
          <a:lstStyle/>
          <a:p>
            <a:r>
              <a:rPr lang="en-US" i="1">
                <a:solidFill>
                  <a:schemeClr val="bg1"/>
                </a:solidFill>
              </a:rPr>
              <a:t>Israel in the wilderness</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17824239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416320"/>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that sheep which led them again ascended to the summit of that rock, but the sheep began to be blinded and to wander from the way which he had showed them, but that sheep wot not thereof.</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the Lord of the sheep was wrathful exceedingly against them, and that sheep discovered it, and went down from the summit of the rock, and came to the sheep, and found the greatest part of them blinded and fallen away.</a:t>
            </a: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3117967"/>
            <a:ext cx="1606550" cy="646331"/>
          </a:xfrm>
          <a:prstGeom prst="rect">
            <a:avLst/>
          </a:prstGeom>
          <a:noFill/>
        </p:spPr>
        <p:txBody>
          <a:bodyPr wrap="square" rtlCol="0">
            <a:spAutoFit/>
          </a:bodyPr>
          <a:lstStyle/>
          <a:p>
            <a:r>
              <a:rPr lang="en-US" i="1">
                <a:solidFill>
                  <a:schemeClr val="bg1"/>
                </a:solidFill>
              </a:rPr>
              <a:t>Israel worships the golden calf </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1572398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416320"/>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when they saw it they feared and trembled at its presence, and desired to return to their folds.</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that sheep took other sheep with it, and came to those sheep which had fallen away, and began to slay them; and the sheep feared its presence, and thus that sheep brought back those sheep that had fallen away, and they returned to their folds.</a:t>
            </a: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370426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2585323"/>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I saw in this vision till that sheep became a man and built a house for the Lord of the sheep, and placed all the sheep in that house. </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I saw till this sheep which had met that sheep which led them fell asleep: and I saw till all the great sheep perished and little ones arose in their place, and they came to a pasture, and approached a stream of water. </a:t>
            </a: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1028817"/>
            <a:ext cx="1606550" cy="923330"/>
          </a:xfrm>
          <a:prstGeom prst="rect">
            <a:avLst/>
          </a:prstGeom>
          <a:noFill/>
        </p:spPr>
        <p:txBody>
          <a:bodyPr wrap="square" rtlCol="0">
            <a:spAutoFit/>
          </a:bodyPr>
          <a:lstStyle/>
          <a:p>
            <a:r>
              <a:rPr lang="en-US" i="1">
                <a:solidFill>
                  <a:schemeClr val="bg1"/>
                </a:solidFill>
              </a:rPr>
              <a:t>Moses constructs the Tabernacle</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4" name="TextBox 3">
            <a:extLst>
              <a:ext uri="{FF2B5EF4-FFF2-40B4-BE49-F238E27FC236}">
                <a16:creationId xmlns:a16="http://schemas.microsoft.com/office/drawing/2014/main" id="{951047F6-B0FC-A90D-6B4F-D21EE8D2B983}"/>
              </a:ext>
            </a:extLst>
          </p:cNvPr>
          <p:cNvSpPr txBox="1"/>
          <p:nvPr/>
        </p:nvSpPr>
        <p:spPr>
          <a:xfrm>
            <a:off x="7342263" y="2362614"/>
            <a:ext cx="1606550" cy="923330"/>
          </a:xfrm>
          <a:prstGeom prst="rect">
            <a:avLst/>
          </a:prstGeom>
          <a:noFill/>
        </p:spPr>
        <p:txBody>
          <a:bodyPr wrap="square" rtlCol="0">
            <a:spAutoFit/>
          </a:bodyPr>
          <a:lstStyle/>
          <a:p>
            <a:r>
              <a:rPr lang="en-US" i="1">
                <a:solidFill>
                  <a:schemeClr val="bg1"/>
                </a:solidFill>
              </a:rPr>
              <a:t>Israel comes to the Jordan river</a:t>
            </a:r>
          </a:p>
        </p:txBody>
      </p:sp>
    </p:spTree>
    <p:extLst>
      <p:ext uri="{BB962C8B-B14F-4D97-AF65-F5344CB8AC3E}">
        <p14:creationId xmlns:p14="http://schemas.microsoft.com/office/powerpoint/2010/main" val="2929155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26787-94C8-4D57-F1D1-568D5B49ED4A}"/>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236AE9E3-2836-825A-DDB1-82B10B0CA148}"/>
              </a:ext>
            </a:extLst>
          </p:cNvPr>
          <p:cNvSpPr txBox="1"/>
          <p:nvPr/>
        </p:nvSpPr>
        <p:spPr>
          <a:xfrm>
            <a:off x="736598" y="1091971"/>
            <a:ext cx="4969029" cy="258532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I saw till the sheep came to a goodly place, and a pleasant and glorious land, and I saw till those sheep were satisfied; and that house stood amongst them in the pleasant land.</a:t>
            </a:r>
            <a:b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br>
            <a:b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b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sometimes their eyes were opened, and sometimes blinded, till another sheep arose and led them and brought them all back, and their eyes were opened.</a:t>
            </a:r>
          </a:p>
        </p:txBody>
      </p:sp>
      <p:sp>
        <p:nvSpPr>
          <p:cNvPr id="3" name="Rectangle 2">
            <a:extLst>
              <a:ext uri="{FF2B5EF4-FFF2-40B4-BE49-F238E27FC236}">
                <a16:creationId xmlns:a16="http://schemas.microsoft.com/office/drawing/2014/main" id="{3CEBA61D-D02A-6C17-0A3A-DA4AB1867F3C}"/>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7E965B34-2BD7-D5FF-FF91-6A847B432440}"/>
              </a:ext>
            </a:extLst>
          </p:cNvPr>
          <p:cNvSpPr/>
          <p:nvPr/>
        </p:nvSpPr>
        <p:spPr>
          <a:xfrm>
            <a:off x="0" y="139499"/>
            <a:ext cx="9143999" cy="584775"/>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Copperplate Gothic Bold" panose="020E0705020206020404" pitchFamily="34" charset="0"/>
                <a:ea typeface="+mn-ea"/>
                <a:cs typeface="+mn-cs"/>
              </a:rPr>
              <a:t>Enoch’s Parable of the Animals</a:t>
            </a:r>
          </a:p>
        </p:txBody>
      </p:sp>
      <p:sp>
        <p:nvSpPr>
          <p:cNvPr id="11" name="TextBox 10">
            <a:extLst>
              <a:ext uri="{FF2B5EF4-FFF2-40B4-BE49-F238E27FC236}">
                <a16:creationId xmlns:a16="http://schemas.microsoft.com/office/drawing/2014/main" id="{15009A75-8B3B-B957-3601-A43303E1FCD9}"/>
              </a:ext>
            </a:extLst>
          </p:cNvPr>
          <p:cNvSpPr txBox="1"/>
          <p:nvPr/>
        </p:nvSpPr>
        <p:spPr>
          <a:xfrm>
            <a:off x="7639051" y="1091971"/>
            <a:ext cx="1414538"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a:ea typeface="+mn-ea"/>
                <a:cs typeface="+mn-cs"/>
              </a:rPr>
              <a:t>Israel conquers Canaan</a:t>
            </a:r>
          </a:p>
        </p:txBody>
      </p:sp>
      <p:sp>
        <p:nvSpPr>
          <p:cNvPr id="13" name="TextBox 12">
            <a:extLst>
              <a:ext uri="{FF2B5EF4-FFF2-40B4-BE49-F238E27FC236}">
                <a16:creationId xmlns:a16="http://schemas.microsoft.com/office/drawing/2014/main" id="{72A18E29-59D9-2DC4-3426-308BB3E764DB}"/>
              </a:ext>
            </a:extLst>
          </p:cNvPr>
          <p:cNvSpPr txBox="1"/>
          <p:nvPr/>
        </p:nvSpPr>
        <p:spPr>
          <a:xfrm>
            <a:off x="242306" y="650071"/>
            <a:ext cx="3027944" cy="30777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50" cap="none" spc="0" normalizeH="0" baseline="0" noProof="0">
                <a:ln>
                  <a:noFill/>
                </a:ln>
                <a:solidFill>
                  <a:srgbClr val="ED7D31">
                    <a:lumMod val="60000"/>
                    <a:lumOff val="40000"/>
                  </a:srgbClr>
                </a:solidFill>
                <a:effectLst/>
                <a:uLnTx/>
                <a:uFillTx/>
                <a:latin typeface="Aptos" panose="020B0004020202020204" pitchFamily="34" charset="0"/>
                <a:ea typeface="SimSun" panose="02010600030101010101" pitchFamily="2" charset="-122"/>
                <a:cs typeface="Lucida Sans" panose="020B0602030504020204" pitchFamily="34" charset="0"/>
              </a:rPr>
              <a:t>1 Enoch, Chapters 89-90</a:t>
            </a:r>
          </a:p>
        </p:txBody>
      </p:sp>
      <p:sp>
        <p:nvSpPr>
          <p:cNvPr id="5" name="TextBox 4">
            <a:extLst>
              <a:ext uri="{FF2B5EF4-FFF2-40B4-BE49-F238E27FC236}">
                <a16:creationId xmlns:a16="http://schemas.microsoft.com/office/drawing/2014/main" id="{4D06D10A-B28E-5979-A420-1BF57EBFE9B9}"/>
              </a:ext>
            </a:extLst>
          </p:cNvPr>
          <p:cNvSpPr txBox="1"/>
          <p:nvPr/>
        </p:nvSpPr>
        <p:spPr>
          <a:xfrm>
            <a:off x="7639051" y="2511632"/>
            <a:ext cx="130976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a:ea typeface="+mn-ea"/>
                <a:cs typeface="+mn-cs"/>
              </a:rPr>
              <a:t>The time of the Judges</a:t>
            </a:r>
          </a:p>
        </p:txBody>
      </p:sp>
      <p:sp>
        <p:nvSpPr>
          <p:cNvPr id="4" name="Text Placeholder 40">
            <a:extLst>
              <a:ext uri="{FF2B5EF4-FFF2-40B4-BE49-F238E27FC236}">
                <a16:creationId xmlns:a16="http://schemas.microsoft.com/office/drawing/2014/main" id="{F12EFB2A-DD6B-D761-2B28-9609A9A5F46E}"/>
              </a:ext>
            </a:extLst>
          </p:cNvPr>
          <p:cNvSpPr txBox="1">
            <a:spLocks/>
          </p:cNvSpPr>
          <p:nvPr/>
        </p:nvSpPr>
        <p:spPr>
          <a:xfrm>
            <a:off x="5750077" y="1137010"/>
            <a:ext cx="1888974" cy="394748"/>
          </a:xfrm>
          <a:prstGeom prst="rect">
            <a:avLst/>
          </a:prstGeom>
          <a:solidFill>
            <a:schemeClr val="tx1"/>
          </a:solidFill>
          <a:effectLst>
            <a:softEdge rad="25400"/>
          </a:effectLst>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750" b="1" kern="1200" cap="all" spc="225" baseline="0">
                <a:solidFill>
                  <a:schemeClr val="accent5"/>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baseline="0">
                <a:solidFill>
                  <a:schemeClr val="accent5"/>
                </a:solidFill>
                <a:latin typeface="Calibri" panose="020F0502020204030204" pitchFamily="34" charset="0"/>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baseline="0">
                <a:solidFill>
                  <a:schemeClr val="accent5"/>
                </a:solidFill>
                <a:latin typeface="Calibri" panose="020F0502020204030204" pitchFamily="34" charset="0"/>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all" spc="225" normalizeH="0" baseline="0" noProof="0">
                <a:ln>
                  <a:noFill/>
                </a:ln>
                <a:solidFill>
                  <a:prstClr val="white"/>
                </a:solidFill>
                <a:effectLst/>
                <a:uLnTx/>
                <a:uFillTx/>
                <a:latin typeface="Calibri Light"/>
                <a:ea typeface="+mn-ea"/>
                <a:cs typeface="+mn-cs"/>
              </a:rPr>
              <a:t>1453bc</a:t>
            </a:r>
            <a:endParaRPr kumimoji="0" lang="en-US" sz="2400" b="1" i="0" u="none" strike="noStrike" kern="1200" cap="all" spc="225" normalizeH="0" baseline="0" noProof="0" dirty="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759464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D42B2-B069-8CD6-1F15-4F2C7E23E094}"/>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186DA52F-4048-AC36-00DC-66EFCD952552}"/>
              </a:ext>
            </a:extLst>
          </p:cNvPr>
          <p:cNvSpPr txBox="1"/>
          <p:nvPr/>
        </p:nvSpPr>
        <p:spPr>
          <a:xfrm>
            <a:off x="736598" y="1015771"/>
            <a:ext cx="4969029" cy="397031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the dogs and the foxes and the wild boars began to devour those sheep till the Lord of the sheep raised up [another sheep] a ram from their midst, which led them.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that ram began to butt on either side those dogs, foxes, and wild boars till he had destroyed them †all†.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that sheep whose eyes were opened saw that ram, which was amongst the sheep, till it †forsook its glory† and began to butt those sheep, and trampled upon them, and behaved itself unseemly.</a:t>
            </a:r>
          </a:p>
        </p:txBody>
      </p:sp>
      <p:sp>
        <p:nvSpPr>
          <p:cNvPr id="3" name="Rectangle 2">
            <a:extLst>
              <a:ext uri="{FF2B5EF4-FFF2-40B4-BE49-F238E27FC236}">
                <a16:creationId xmlns:a16="http://schemas.microsoft.com/office/drawing/2014/main" id="{7B7F914F-3109-C424-B060-C794E74168A6}"/>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2A6BF361-FCFA-6E1F-39A5-607D93B7A7D0}"/>
              </a:ext>
            </a:extLst>
          </p:cNvPr>
          <p:cNvSpPr/>
          <p:nvPr/>
        </p:nvSpPr>
        <p:spPr>
          <a:xfrm>
            <a:off x="0" y="139499"/>
            <a:ext cx="9143999" cy="584775"/>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Copperplate Gothic Bold" panose="020E0705020206020404" pitchFamily="34" charset="0"/>
                <a:ea typeface="+mn-ea"/>
                <a:cs typeface="+mn-cs"/>
              </a:rPr>
              <a:t>Enoch’s Parable of the Animals</a:t>
            </a:r>
          </a:p>
        </p:txBody>
      </p:sp>
      <p:sp>
        <p:nvSpPr>
          <p:cNvPr id="11" name="TextBox 10">
            <a:extLst>
              <a:ext uri="{FF2B5EF4-FFF2-40B4-BE49-F238E27FC236}">
                <a16:creationId xmlns:a16="http://schemas.microsoft.com/office/drawing/2014/main" id="{E0221945-294A-900D-EB37-25D93AA13CD6}"/>
              </a:ext>
            </a:extLst>
          </p:cNvPr>
          <p:cNvSpPr txBox="1"/>
          <p:nvPr/>
        </p:nvSpPr>
        <p:spPr>
          <a:xfrm>
            <a:off x="7639051" y="1162167"/>
            <a:ext cx="130976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a:ea typeface="+mn-ea"/>
                <a:cs typeface="+mn-cs"/>
              </a:rPr>
              <a:t>Saul becomes King of Israel</a:t>
            </a:r>
          </a:p>
        </p:txBody>
      </p:sp>
      <p:sp>
        <p:nvSpPr>
          <p:cNvPr id="13" name="TextBox 12">
            <a:extLst>
              <a:ext uri="{FF2B5EF4-FFF2-40B4-BE49-F238E27FC236}">
                <a16:creationId xmlns:a16="http://schemas.microsoft.com/office/drawing/2014/main" id="{2DA22D0E-9B3B-82C5-D849-4B789DB2FB18}"/>
              </a:ext>
            </a:extLst>
          </p:cNvPr>
          <p:cNvSpPr txBox="1"/>
          <p:nvPr/>
        </p:nvSpPr>
        <p:spPr>
          <a:xfrm>
            <a:off x="242306" y="650071"/>
            <a:ext cx="3027944" cy="30777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50" cap="none" spc="0" normalizeH="0" baseline="0" noProof="0">
                <a:ln>
                  <a:noFill/>
                </a:ln>
                <a:solidFill>
                  <a:srgbClr val="ED7D31">
                    <a:lumMod val="60000"/>
                    <a:lumOff val="40000"/>
                  </a:srgbClr>
                </a:solidFill>
                <a:effectLst/>
                <a:uLnTx/>
                <a:uFillTx/>
                <a:latin typeface="Aptos" panose="020B0004020202020204" pitchFamily="34" charset="0"/>
                <a:ea typeface="SimSun" panose="02010600030101010101" pitchFamily="2" charset="-122"/>
                <a:cs typeface="Lucida Sans" panose="020B0602030504020204" pitchFamily="34" charset="0"/>
              </a:rPr>
              <a:t>1 Enoch, Chapters 89-90</a:t>
            </a:r>
          </a:p>
        </p:txBody>
      </p:sp>
      <p:sp>
        <p:nvSpPr>
          <p:cNvPr id="4" name="Text Placeholder 40">
            <a:extLst>
              <a:ext uri="{FF2B5EF4-FFF2-40B4-BE49-F238E27FC236}">
                <a16:creationId xmlns:a16="http://schemas.microsoft.com/office/drawing/2014/main" id="{D045420C-2025-EA94-5112-461B3B5F2D90}"/>
              </a:ext>
            </a:extLst>
          </p:cNvPr>
          <p:cNvSpPr txBox="1">
            <a:spLocks/>
          </p:cNvSpPr>
          <p:nvPr/>
        </p:nvSpPr>
        <p:spPr>
          <a:xfrm>
            <a:off x="5750077" y="1137010"/>
            <a:ext cx="1888974" cy="394748"/>
          </a:xfrm>
          <a:prstGeom prst="rect">
            <a:avLst/>
          </a:prstGeom>
          <a:solidFill>
            <a:schemeClr val="tx1"/>
          </a:solidFill>
          <a:effectLst>
            <a:softEdge rad="25400"/>
          </a:effectLst>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750" b="1" kern="1200" cap="all" spc="225" baseline="0">
                <a:solidFill>
                  <a:schemeClr val="accent5"/>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baseline="0">
                <a:solidFill>
                  <a:schemeClr val="accent5"/>
                </a:solidFill>
                <a:latin typeface="Calibri" panose="020F0502020204030204" pitchFamily="34" charset="0"/>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baseline="0">
                <a:solidFill>
                  <a:schemeClr val="accent5"/>
                </a:solidFill>
                <a:latin typeface="Calibri" panose="020F0502020204030204" pitchFamily="34" charset="0"/>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all" spc="225" normalizeH="0" baseline="0" noProof="0">
                <a:ln>
                  <a:noFill/>
                </a:ln>
                <a:solidFill>
                  <a:prstClr val="white"/>
                </a:solidFill>
                <a:effectLst/>
                <a:uLnTx/>
                <a:uFillTx/>
                <a:latin typeface="Calibri Light"/>
                <a:ea typeface="+mn-ea"/>
                <a:cs typeface="+mn-cs"/>
              </a:rPr>
              <a:t>1099bc</a:t>
            </a:r>
            <a:endParaRPr kumimoji="0" lang="en-US" sz="2400" b="1" i="0" u="none" strike="noStrike" kern="1200" cap="all" spc="225" normalizeH="0" baseline="0" noProof="0" dirty="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3350212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2862322"/>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the Lord of the sheep sent the lamb to another lamb and raised it to being a ram and leader of the sheep instead of that ram which had †forsaken its glory†.</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it went to it and spake to it alone, and raised it to being a ram, and made it the prince and leader of the sheep; but during all these things those dogs oppressed the sheep.</a:t>
            </a: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1162167"/>
            <a:ext cx="1606550" cy="646331"/>
          </a:xfrm>
          <a:prstGeom prst="rect">
            <a:avLst/>
          </a:prstGeom>
          <a:noFill/>
        </p:spPr>
        <p:txBody>
          <a:bodyPr wrap="square" rtlCol="0">
            <a:spAutoFit/>
          </a:bodyPr>
          <a:lstStyle/>
          <a:p>
            <a:r>
              <a:rPr lang="en-US" i="1">
                <a:solidFill>
                  <a:schemeClr val="bg1"/>
                </a:solidFill>
              </a:rPr>
              <a:t>Samuel anoints David</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916699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2FFB4-3074-3B52-D6D4-C71E93109D4C}"/>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7B99DDE5-4402-F804-A044-52422302693D}"/>
              </a:ext>
            </a:extLst>
          </p:cNvPr>
          <p:cNvSpPr txBox="1"/>
          <p:nvPr/>
        </p:nvSpPr>
        <p:spPr>
          <a:xfrm>
            <a:off x="736598" y="1091971"/>
            <a:ext cx="4969029" cy="34163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the first ram pursued that second ram, and that second ram arose and fled before it;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I saw till those dogs pulled down the first ram. And that second ram arose and led the [little] sheep.</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those sheep grew and multiplied; but all the dogs, and foxes, and wild boars feared and fled before it, and that ram butted and killed the wild beasts, and those wild beasts had no longer any power among the sheep and robbed them no more of ought.</a:t>
            </a:r>
          </a:p>
        </p:txBody>
      </p:sp>
      <p:sp>
        <p:nvSpPr>
          <p:cNvPr id="3" name="Rectangle 2">
            <a:extLst>
              <a:ext uri="{FF2B5EF4-FFF2-40B4-BE49-F238E27FC236}">
                <a16:creationId xmlns:a16="http://schemas.microsoft.com/office/drawing/2014/main" id="{C128B36C-7381-9386-633C-F472E1926FE7}"/>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7F999F16-67A1-0FEB-6681-58F00AE0E144}"/>
              </a:ext>
            </a:extLst>
          </p:cNvPr>
          <p:cNvSpPr/>
          <p:nvPr/>
        </p:nvSpPr>
        <p:spPr>
          <a:xfrm>
            <a:off x="0" y="139499"/>
            <a:ext cx="9143999" cy="584775"/>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Copperplate Gothic Bold" panose="020E0705020206020404" pitchFamily="34" charset="0"/>
                <a:ea typeface="+mn-ea"/>
                <a:cs typeface="+mn-cs"/>
              </a:rPr>
              <a:t>Enoch’s Parable of the Animals</a:t>
            </a:r>
          </a:p>
        </p:txBody>
      </p:sp>
      <p:sp>
        <p:nvSpPr>
          <p:cNvPr id="11" name="TextBox 10">
            <a:extLst>
              <a:ext uri="{FF2B5EF4-FFF2-40B4-BE49-F238E27FC236}">
                <a16:creationId xmlns:a16="http://schemas.microsoft.com/office/drawing/2014/main" id="{5B122318-1DFE-1105-C5C0-53B8DB5C43A9}"/>
              </a:ext>
            </a:extLst>
          </p:cNvPr>
          <p:cNvSpPr txBox="1"/>
          <p:nvPr/>
        </p:nvSpPr>
        <p:spPr>
          <a:xfrm>
            <a:off x="7594599" y="1040652"/>
            <a:ext cx="1354213"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a:ea typeface="+mn-ea"/>
                <a:cs typeface="+mn-cs"/>
              </a:rPr>
              <a:t>Saul pursues David</a:t>
            </a:r>
          </a:p>
        </p:txBody>
      </p:sp>
      <p:sp>
        <p:nvSpPr>
          <p:cNvPr id="13" name="TextBox 12">
            <a:extLst>
              <a:ext uri="{FF2B5EF4-FFF2-40B4-BE49-F238E27FC236}">
                <a16:creationId xmlns:a16="http://schemas.microsoft.com/office/drawing/2014/main" id="{9DDC7ACA-22E2-6626-4B71-9E501063C4D3}"/>
              </a:ext>
            </a:extLst>
          </p:cNvPr>
          <p:cNvSpPr txBox="1"/>
          <p:nvPr/>
        </p:nvSpPr>
        <p:spPr>
          <a:xfrm>
            <a:off x="242306" y="650071"/>
            <a:ext cx="3027944" cy="30777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50" cap="none" spc="0" normalizeH="0" baseline="0" noProof="0">
                <a:ln>
                  <a:noFill/>
                </a:ln>
                <a:solidFill>
                  <a:srgbClr val="ED7D31">
                    <a:lumMod val="60000"/>
                    <a:lumOff val="40000"/>
                  </a:srgbClr>
                </a:solidFill>
                <a:effectLst/>
                <a:uLnTx/>
                <a:uFillTx/>
                <a:latin typeface="Aptos" panose="020B0004020202020204" pitchFamily="34" charset="0"/>
                <a:ea typeface="SimSun" panose="02010600030101010101" pitchFamily="2" charset="-122"/>
                <a:cs typeface="Lucida Sans" panose="020B0602030504020204" pitchFamily="34" charset="0"/>
              </a:rPr>
              <a:t>1 Enoch, Chapters 89-90</a:t>
            </a:r>
          </a:p>
        </p:txBody>
      </p:sp>
      <p:sp>
        <p:nvSpPr>
          <p:cNvPr id="5" name="TextBox 4">
            <a:extLst>
              <a:ext uri="{FF2B5EF4-FFF2-40B4-BE49-F238E27FC236}">
                <a16:creationId xmlns:a16="http://schemas.microsoft.com/office/drawing/2014/main" id="{435F2C6B-C864-D029-54B3-EDB9FEFCCC87}"/>
              </a:ext>
            </a:extLst>
          </p:cNvPr>
          <p:cNvSpPr txBox="1"/>
          <p:nvPr/>
        </p:nvSpPr>
        <p:spPr>
          <a:xfrm>
            <a:off x="7594601" y="1806199"/>
            <a:ext cx="135421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a:ea typeface="+mn-ea"/>
                <a:cs typeface="+mn-cs"/>
              </a:rPr>
              <a:t>David reigns as King of Israel</a:t>
            </a:r>
          </a:p>
        </p:txBody>
      </p:sp>
      <p:sp>
        <p:nvSpPr>
          <p:cNvPr id="4" name="Text Placeholder 40">
            <a:extLst>
              <a:ext uri="{FF2B5EF4-FFF2-40B4-BE49-F238E27FC236}">
                <a16:creationId xmlns:a16="http://schemas.microsoft.com/office/drawing/2014/main" id="{2C392270-4DEA-C58B-ADCB-53621B0D4BAE}"/>
              </a:ext>
            </a:extLst>
          </p:cNvPr>
          <p:cNvSpPr txBox="1">
            <a:spLocks/>
          </p:cNvSpPr>
          <p:nvPr/>
        </p:nvSpPr>
        <p:spPr>
          <a:xfrm>
            <a:off x="5705627" y="1808177"/>
            <a:ext cx="1888974" cy="394748"/>
          </a:xfrm>
          <a:prstGeom prst="rect">
            <a:avLst/>
          </a:prstGeom>
          <a:solidFill>
            <a:schemeClr val="tx1"/>
          </a:solidFill>
          <a:effectLst>
            <a:softEdge rad="25400"/>
          </a:effectLst>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750" b="1" kern="1200" cap="all" spc="225" baseline="0">
                <a:solidFill>
                  <a:schemeClr val="accent5"/>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baseline="0">
                <a:solidFill>
                  <a:schemeClr val="accent5"/>
                </a:solidFill>
                <a:latin typeface="Calibri" panose="020F0502020204030204" pitchFamily="34" charset="0"/>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baseline="0">
                <a:solidFill>
                  <a:schemeClr val="accent5"/>
                </a:solidFill>
                <a:latin typeface="Calibri" panose="020F0502020204030204" pitchFamily="34" charset="0"/>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all" spc="225" normalizeH="0" baseline="0" noProof="0">
                <a:ln>
                  <a:noFill/>
                </a:ln>
                <a:solidFill>
                  <a:prstClr val="white"/>
                </a:solidFill>
                <a:effectLst/>
                <a:uLnTx/>
                <a:uFillTx/>
                <a:latin typeface="Calibri Light"/>
                <a:ea typeface="+mn-ea"/>
                <a:cs typeface="+mn-cs"/>
              </a:rPr>
              <a:t>1059bc</a:t>
            </a:r>
            <a:endParaRPr kumimoji="0" lang="en-US" sz="2400" b="1" i="0" u="none" strike="noStrike" kern="1200" cap="all" spc="225" normalizeH="0" baseline="0" noProof="0" dirty="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3787765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C284C-3893-D09A-D3D3-EF24FF5EA70F}"/>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5D981D61-9A12-5DAE-7A72-829E6DC2EF8C}"/>
              </a:ext>
            </a:extLst>
          </p:cNvPr>
          <p:cNvSpPr txBox="1"/>
          <p:nvPr/>
        </p:nvSpPr>
        <p:spPr>
          <a:xfrm>
            <a:off x="736598" y="1091971"/>
            <a:ext cx="4969029" cy="31393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that ram begat many sheep and fell asleep; and a little sheep became ram in its stead, and became prince and leader of those sheep.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that house became great and broad, and it was built for those sheep: (and) a tower lofty and great was built on the house for the Lord of the sheep, and that house was low, but the tower was elevated and lofty, and the Lord of the sheep stood on that tower and they offered a full table before Him.</a:t>
            </a:r>
          </a:p>
        </p:txBody>
      </p:sp>
      <p:sp>
        <p:nvSpPr>
          <p:cNvPr id="3" name="Rectangle 2">
            <a:extLst>
              <a:ext uri="{FF2B5EF4-FFF2-40B4-BE49-F238E27FC236}">
                <a16:creationId xmlns:a16="http://schemas.microsoft.com/office/drawing/2014/main" id="{766E67D3-9281-A178-0E09-1FD8EDBD9A8C}"/>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140D656C-060E-0D41-564A-F2FD3BA9DF32}"/>
              </a:ext>
            </a:extLst>
          </p:cNvPr>
          <p:cNvSpPr/>
          <p:nvPr/>
        </p:nvSpPr>
        <p:spPr>
          <a:xfrm>
            <a:off x="0" y="139499"/>
            <a:ext cx="9143999" cy="584775"/>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Copperplate Gothic Bold" panose="020E0705020206020404" pitchFamily="34" charset="0"/>
                <a:ea typeface="+mn-ea"/>
                <a:cs typeface="+mn-cs"/>
              </a:rPr>
              <a:t>Enoch’s Parable of the Animals</a:t>
            </a:r>
          </a:p>
        </p:txBody>
      </p:sp>
      <p:sp>
        <p:nvSpPr>
          <p:cNvPr id="11" name="TextBox 10">
            <a:extLst>
              <a:ext uri="{FF2B5EF4-FFF2-40B4-BE49-F238E27FC236}">
                <a16:creationId xmlns:a16="http://schemas.microsoft.com/office/drawing/2014/main" id="{B19A2902-B32A-C5F5-D7D2-5547895861C0}"/>
              </a:ext>
            </a:extLst>
          </p:cNvPr>
          <p:cNvSpPr txBox="1"/>
          <p:nvPr/>
        </p:nvSpPr>
        <p:spPr>
          <a:xfrm>
            <a:off x="7553325" y="1066342"/>
            <a:ext cx="1395488"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a:ea typeface="+mn-ea"/>
                <a:cs typeface="+mn-cs"/>
              </a:rPr>
              <a:t>Solomon becomes King of Israel</a:t>
            </a:r>
          </a:p>
        </p:txBody>
      </p:sp>
      <p:sp>
        <p:nvSpPr>
          <p:cNvPr id="13" name="TextBox 12">
            <a:extLst>
              <a:ext uri="{FF2B5EF4-FFF2-40B4-BE49-F238E27FC236}">
                <a16:creationId xmlns:a16="http://schemas.microsoft.com/office/drawing/2014/main" id="{E9E6608C-7F53-93E1-99D7-5015E0FD2BA6}"/>
              </a:ext>
            </a:extLst>
          </p:cNvPr>
          <p:cNvSpPr txBox="1"/>
          <p:nvPr/>
        </p:nvSpPr>
        <p:spPr>
          <a:xfrm>
            <a:off x="242306" y="650071"/>
            <a:ext cx="3027944" cy="30777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50" cap="none" spc="0" normalizeH="0" baseline="0" noProof="0">
                <a:ln>
                  <a:noFill/>
                </a:ln>
                <a:solidFill>
                  <a:srgbClr val="ED7D31">
                    <a:lumMod val="60000"/>
                    <a:lumOff val="40000"/>
                  </a:srgbClr>
                </a:solidFill>
                <a:effectLst/>
                <a:uLnTx/>
                <a:uFillTx/>
                <a:latin typeface="Aptos" panose="020B0004020202020204" pitchFamily="34" charset="0"/>
                <a:ea typeface="SimSun" panose="02010600030101010101" pitchFamily="2" charset="-122"/>
                <a:cs typeface="Lucida Sans" panose="020B0602030504020204" pitchFamily="34" charset="0"/>
              </a:rPr>
              <a:t>1 Enoch, Chapters 89-90</a:t>
            </a:r>
          </a:p>
        </p:txBody>
      </p:sp>
      <p:sp>
        <p:nvSpPr>
          <p:cNvPr id="4" name="TextBox 3">
            <a:extLst>
              <a:ext uri="{FF2B5EF4-FFF2-40B4-BE49-F238E27FC236}">
                <a16:creationId xmlns:a16="http://schemas.microsoft.com/office/drawing/2014/main" id="{BFE419BF-D746-5D06-59C1-C18E77F27CDC}"/>
              </a:ext>
            </a:extLst>
          </p:cNvPr>
          <p:cNvSpPr txBox="1"/>
          <p:nvPr/>
        </p:nvSpPr>
        <p:spPr>
          <a:xfrm>
            <a:off x="7553325" y="2331740"/>
            <a:ext cx="1395488" cy="1477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a:ea typeface="+mn-ea"/>
                <a:cs typeface="+mn-cs"/>
              </a:rPr>
              <a:t>Solomon builds a House (Temple) for Father</a:t>
            </a:r>
          </a:p>
        </p:txBody>
      </p:sp>
      <p:sp>
        <p:nvSpPr>
          <p:cNvPr id="5" name="Text Placeholder 40">
            <a:extLst>
              <a:ext uri="{FF2B5EF4-FFF2-40B4-BE49-F238E27FC236}">
                <a16:creationId xmlns:a16="http://schemas.microsoft.com/office/drawing/2014/main" id="{631F7DEA-350A-EF58-434E-7FA1131D7033}"/>
              </a:ext>
            </a:extLst>
          </p:cNvPr>
          <p:cNvSpPr txBox="1">
            <a:spLocks/>
          </p:cNvSpPr>
          <p:nvPr/>
        </p:nvSpPr>
        <p:spPr>
          <a:xfrm>
            <a:off x="5750077" y="1137010"/>
            <a:ext cx="1888974" cy="394748"/>
          </a:xfrm>
          <a:prstGeom prst="rect">
            <a:avLst/>
          </a:prstGeom>
          <a:solidFill>
            <a:schemeClr val="tx1"/>
          </a:solidFill>
          <a:effectLst>
            <a:softEdge rad="25400"/>
          </a:effectLst>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750" b="1" kern="1200" cap="all" spc="225" baseline="0">
                <a:solidFill>
                  <a:schemeClr val="accent5"/>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baseline="0">
                <a:solidFill>
                  <a:schemeClr val="accent5"/>
                </a:solidFill>
                <a:latin typeface="Calibri" panose="020F0502020204030204" pitchFamily="34" charset="0"/>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baseline="0">
                <a:solidFill>
                  <a:schemeClr val="accent5"/>
                </a:solidFill>
                <a:latin typeface="Calibri" panose="020F0502020204030204" pitchFamily="34" charset="0"/>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all" spc="225" normalizeH="0" baseline="0" noProof="0">
                <a:ln>
                  <a:noFill/>
                </a:ln>
                <a:solidFill>
                  <a:prstClr val="white"/>
                </a:solidFill>
                <a:effectLst/>
                <a:uLnTx/>
                <a:uFillTx/>
                <a:latin typeface="Calibri Light"/>
                <a:ea typeface="+mn-ea"/>
                <a:cs typeface="+mn-cs"/>
              </a:rPr>
              <a:t>1019bc</a:t>
            </a:r>
            <a:endParaRPr kumimoji="0" lang="en-US" sz="2400" b="1" i="0" u="none" strike="noStrike" kern="1200" cap="all" spc="225" normalizeH="0" baseline="0" noProof="0" dirty="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788740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416320"/>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again I saw those sheep that they again erred and went many ways, and forsook that their house, and the Lord of the sheep called some from amongst the sheep and sent them to the sheep, but the sheep began to slay them.</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one of them was saved and was not slain, and it sped away and cried aloud over the sheep; and they sought to slay it, but the Lord of the sheep saved it from the sheep, and brought it up to me, and caused it to dwell there. </a:t>
            </a: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1066342"/>
            <a:ext cx="1606550" cy="1200329"/>
          </a:xfrm>
          <a:prstGeom prst="rect">
            <a:avLst/>
          </a:prstGeom>
          <a:noFill/>
        </p:spPr>
        <p:txBody>
          <a:bodyPr wrap="square" rtlCol="0">
            <a:spAutoFit/>
          </a:bodyPr>
          <a:lstStyle/>
          <a:p>
            <a:r>
              <a:rPr lang="en-US" i="1">
                <a:solidFill>
                  <a:schemeClr val="bg1"/>
                </a:solidFill>
              </a:rPr>
              <a:t>GOD sends prophets and Israel slays them</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4" name="TextBox 3">
            <a:extLst>
              <a:ext uri="{FF2B5EF4-FFF2-40B4-BE49-F238E27FC236}">
                <a16:creationId xmlns:a16="http://schemas.microsoft.com/office/drawing/2014/main" id="{B83E2FF1-A9D5-283D-FA59-017E6DB9E4CB}"/>
              </a:ext>
            </a:extLst>
          </p:cNvPr>
          <p:cNvSpPr txBox="1"/>
          <p:nvPr/>
        </p:nvSpPr>
        <p:spPr>
          <a:xfrm>
            <a:off x="7342263" y="2738140"/>
            <a:ext cx="1606550" cy="923330"/>
          </a:xfrm>
          <a:prstGeom prst="rect">
            <a:avLst/>
          </a:prstGeom>
          <a:noFill/>
        </p:spPr>
        <p:txBody>
          <a:bodyPr wrap="square" rtlCol="0">
            <a:spAutoFit/>
          </a:bodyPr>
          <a:lstStyle/>
          <a:p>
            <a:r>
              <a:rPr lang="en-US" i="1">
                <a:solidFill>
                  <a:schemeClr val="bg1"/>
                </a:solidFill>
              </a:rPr>
              <a:t>Elijah prophesies and is taken up</a:t>
            </a:r>
          </a:p>
        </p:txBody>
      </p:sp>
    </p:spTree>
    <p:extLst>
      <p:ext uri="{BB962C8B-B14F-4D97-AF65-F5344CB8AC3E}">
        <p14:creationId xmlns:p14="http://schemas.microsoft.com/office/powerpoint/2010/main" val="4051265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646331"/>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many other sheep He sent to those sheep to testify unto them and lament over them. </a:t>
            </a: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1066342"/>
            <a:ext cx="1606550" cy="923330"/>
          </a:xfrm>
          <a:prstGeom prst="rect">
            <a:avLst/>
          </a:prstGeom>
          <a:noFill/>
        </p:spPr>
        <p:txBody>
          <a:bodyPr wrap="square" rtlCol="0">
            <a:spAutoFit/>
          </a:bodyPr>
          <a:lstStyle/>
          <a:p>
            <a:r>
              <a:rPr lang="en-US" i="1">
                <a:solidFill>
                  <a:schemeClr val="bg1"/>
                </a:solidFill>
              </a:rPr>
              <a:t>GOD sends more prophets to Israel</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20411187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970318"/>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after that I saw that when they forsook the house of the Lord and His tower they fell away entirely, and their eyes were blinded; and I saw the Lord of the sheep how He wrought much slaughter amongst them in their herds until those sheep invited that slaughter and betrayed His place.</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He gave them over into the hands of the lions and tigers, and wolves and hyenas, and into the hand of the foxes, and to all the wild beasts, and those wild beasts began to tear in pieces those sheep.</a:t>
            </a: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1066342"/>
            <a:ext cx="1606550" cy="1477328"/>
          </a:xfrm>
          <a:prstGeom prst="rect">
            <a:avLst/>
          </a:prstGeom>
          <a:noFill/>
        </p:spPr>
        <p:txBody>
          <a:bodyPr wrap="square" rtlCol="0">
            <a:spAutoFit/>
          </a:bodyPr>
          <a:lstStyle/>
          <a:p>
            <a:r>
              <a:rPr lang="en-US" i="1">
                <a:solidFill>
                  <a:schemeClr val="bg1"/>
                </a:solidFill>
              </a:rPr>
              <a:t>Judgment on Israel; the scattering of the tribes begins</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3321559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4524315"/>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I saw that He forsook that their house and their tower and gave them all into the hand of the lions, to tear and devour them, into the hand of all the wild beasts.</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I began to cry aloud with all my power, and to appeal to the Lord of the sheep, and to represent to Him in regard to the sheep that they were devoured by all the wild beasts.</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But He remained unmoved, though He saw it, and rejoiced that they were devoured and swallowed and robbed, and left them to be devoured in the hand of all the beasts.</a:t>
            </a:r>
          </a:p>
          <a:p>
            <a:endParaRPr lang="en-US" kern="150">
              <a:solidFill>
                <a:schemeClr val="bg1"/>
              </a:solidFill>
              <a:latin typeface="Aptos" panose="020B0004020202020204" pitchFamily="34" charset="0"/>
              <a:ea typeface="SimSun" panose="02010600030101010101" pitchFamily="2" charset="-122"/>
            </a:endParaRP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4" name="TextBox 3">
            <a:extLst>
              <a:ext uri="{FF2B5EF4-FFF2-40B4-BE49-F238E27FC236}">
                <a16:creationId xmlns:a16="http://schemas.microsoft.com/office/drawing/2014/main" id="{1EB08558-9261-6DDF-4D31-35E725DAE272}"/>
              </a:ext>
            </a:extLst>
          </p:cNvPr>
          <p:cNvSpPr txBox="1"/>
          <p:nvPr/>
        </p:nvSpPr>
        <p:spPr>
          <a:xfrm>
            <a:off x="7342263" y="1066342"/>
            <a:ext cx="1606550" cy="1477328"/>
          </a:xfrm>
          <a:prstGeom prst="rect">
            <a:avLst/>
          </a:prstGeom>
          <a:noFill/>
        </p:spPr>
        <p:txBody>
          <a:bodyPr wrap="square" rtlCol="0">
            <a:spAutoFit/>
          </a:bodyPr>
          <a:lstStyle/>
          <a:p>
            <a:r>
              <a:rPr lang="en-US" i="1">
                <a:solidFill>
                  <a:schemeClr val="bg1"/>
                </a:solidFill>
              </a:rPr>
              <a:t>Judgment on Israel; the scattering of the tribes begins</a:t>
            </a:r>
          </a:p>
        </p:txBody>
      </p:sp>
    </p:spTree>
    <p:extLst>
      <p:ext uri="{BB962C8B-B14F-4D97-AF65-F5344CB8AC3E}">
        <p14:creationId xmlns:p14="http://schemas.microsoft.com/office/powerpoint/2010/main" val="2001182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17FDB-70C1-B1D4-6244-2699A51B0D9A}"/>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31E97DD2-D5A4-109E-B2A4-5CFF52DE78A4}"/>
              </a:ext>
            </a:extLst>
          </p:cNvPr>
          <p:cNvSpPr txBox="1"/>
          <p:nvPr/>
        </p:nvSpPr>
        <p:spPr>
          <a:xfrm>
            <a:off x="736598" y="1091971"/>
            <a:ext cx="4969029" cy="175432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rPr>
              <a:t>And the lions and tigers eat and devoured the greater part of those sheep, and the wild boars eat along with them; and they burnt that tower and demolished that house.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50" cap="none" spc="0" normalizeH="0" baseline="0" noProof="0">
              <a:ln>
                <a:noFill/>
              </a:ln>
              <a:solidFill>
                <a:prstClr val="white"/>
              </a:solidFill>
              <a:effectLst/>
              <a:uLnTx/>
              <a:uFillTx/>
              <a:latin typeface="Aptos" panose="020B0004020202020204" pitchFamily="34" charset="0"/>
              <a:ea typeface="SimSun" panose="02010600030101010101" pitchFamily="2" charset="-122"/>
              <a:cs typeface="+mn-cs"/>
            </a:endParaRPr>
          </a:p>
        </p:txBody>
      </p:sp>
      <p:sp>
        <p:nvSpPr>
          <p:cNvPr id="3" name="Rectangle 2">
            <a:extLst>
              <a:ext uri="{FF2B5EF4-FFF2-40B4-BE49-F238E27FC236}">
                <a16:creationId xmlns:a16="http://schemas.microsoft.com/office/drawing/2014/main" id="{87C424E0-69A6-ED65-47DA-88E652E60523}"/>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0044AEB-973C-A3B9-4A4E-A6A229B9C7A1}"/>
              </a:ext>
            </a:extLst>
          </p:cNvPr>
          <p:cNvSpPr/>
          <p:nvPr/>
        </p:nvSpPr>
        <p:spPr>
          <a:xfrm>
            <a:off x="0" y="139499"/>
            <a:ext cx="9143999" cy="584775"/>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Copperplate Gothic Bold" panose="020E0705020206020404" pitchFamily="34" charset="0"/>
                <a:ea typeface="+mn-ea"/>
                <a:cs typeface="+mn-cs"/>
              </a:rPr>
              <a:t>Enoch’s Parable of the Animals</a:t>
            </a:r>
          </a:p>
        </p:txBody>
      </p:sp>
      <p:sp>
        <p:nvSpPr>
          <p:cNvPr id="13" name="TextBox 12">
            <a:extLst>
              <a:ext uri="{FF2B5EF4-FFF2-40B4-BE49-F238E27FC236}">
                <a16:creationId xmlns:a16="http://schemas.microsoft.com/office/drawing/2014/main" id="{9A6AF2B8-A717-66CF-51BB-0C81661D1E9C}"/>
              </a:ext>
            </a:extLst>
          </p:cNvPr>
          <p:cNvSpPr txBox="1"/>
          <p:nvPr/>
        </p:nvSpPr>
        <p:spPr>
          <a:xfrm>
            <a:off x="242306" y="650071"/>
            <a:ext cx="3027944" cy="30777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50" cap="none" spc="0" normalizeH="0" baseline="0" noProof="0">
                <a:ln>
                  <a:noFill/>
                </a:ln>
                <a:solidFill>
                  <a:srgbClr val="ED7D31">
                    <a:lumMod val="60000"/>
                    <a:lumOff val="40000"/>
                  </a:srgbClr>
                </a:solidFill>
                <a:effectLst/>
                <a:uLnTx/>
                <a:uFillTx/>
                <a:latin typeface="Aptos" panose="020B0004020202020204" pitchFamily="34" charset="0"/>
                <a:ea typeface="SimSun" panose="02010600030101010101" pitchFamily="2" charset="-122"/>
                <a:cs typeface="Lucida Sans" panose="020B0602030504020204" pitchFamily="34" charset="0"/>
              </a:rPr>
              <a:t>1 Enoch, Chapters 89-90</a:t>
            </a:r>
          </a:p>
        </p:txBody>
      </p:sp>
      <p:sp>
        <p:nvSpPr>
          <p:cNvPr id="4" name="Text Placeholder 40">
            <a:extLst>
              <a:ext uri="{FF2B5EF4-FFF2-40B4-BE49-F238E27FC236}">
                <a16:creationId xmlns:a16="http://schemas.microsoft.com/office/drawing/2014/main" id="{CCE9DB66-4C69-A930-0800-52B1752C0B55}"/>
              </a:ext>
            </a:extLst>
          </p:cNvPr>
          <p:cNvSpPr txBox="1">
            <a:spLocks/>
          </p:cNvSpPr>
          <p:nvPr/>
        </p:nvSpPr>
        <p:spPr>
          <a:xfrm>
            <a:off x="5750077" y="1137010"/>
            <a:ext cx="1888974" cy="394748"/>
          </a:xfrm>
          <a:prstGeom prst="rect">
            <a:avLst/>
          </a:prstGeom>
          <a:solidFill>
            <a:schemeClr val="tx1"/>
          </a:solidFill>
          <a:effectLst>
            <a:softEdge rad="25400"/>
          </a:effectLst>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750" b="1" kern="1200" cap="all" spc="225" baseline="0">
                <a:solidFill>
                  <a:schemeClr val="accent5"/>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baseline="0">
                <a:solidFill>
                  <a:schemeClr val="accent5"/>
                </a:solidFill>
                <a:latin typeface="Calibri" panose="020F0502020204030204" pitchFamily="34" charset="0"/>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baseline="0">
                <a:solidFill>
                  <a:schemeClr val="accent5"/>
                </a:solidFill>
                <a:latin typeface="Calibri" panose="020F0502020204030204" pitchFamily="34" charset="0"/>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baseline="0">
                <a:solidFill>
                  <a:schemeClr val="accent5"/>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all" spc="225" normalizeH="0" baseline="0" noProof="0">
                <a:ln>
                  <a:noFill/>
                </a:ln>
                <a:solidFill>
                  <a:prstClr val="white"/>
                </a:solidFill>
                <a:effectLst/>
                <a:uLnTx/>
                <a:uFillTx/>
                <a:latin typeface="Calibri Light"/>
                <a:ea typeface="+mn-ea"/>
                <a:cs typeface="+mn-cs"/>
              </a:rPr>
              <a:t>588bc</a:t>
            </a:r>
            <a:endParaRPr kumimoji="0" lang="en-US" sz="2400" b="1" i="0" u="none" strike="noStrike" kern="1200" cap="all" spc="225" normalizeH="0" baseline="0" noProof="0" dirty="0">
              <a:ln>
                <a:noFill/>
              </a:ln>
              <a:solidFill>
                <a:prstClr val="white"/>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901D5469-D6A0-E30E-8288-54336EAFDE80}"/>
              </a:ext>
            </a:extLst>
          </p:cNvPr>
          <p:cNvSpPr txBox="1"/>
          <p:nvPr/>
        </p:nvSpPr>
        <p:spPr>
          <a:xfrm>
            <a:off x="7277100" y="1124081"/>
            <a:ext cx="1681238"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a:ea typeface="+mn-ea"/>
                <a:cs typeface="+mn-cs"/>
              </a:rPr>
              <a:t>The scattering of Israel is complete when the Babylonians destroy the House (Temple) and take Judah into exile</a:t>
            </a:r>
          </a:p>
        </p:txBody>
      </p:sp>
    </p:spTree>
    <p:extLst>
      <p:ext uri="{BB962C8B-B14F-4D97-AF65-F5344CB8AC3E}">
        <p14:creationId xmlns:p14="http://schemas.microsoft.com/office/powerpoint/2010/main" val="1265498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693319"/>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forthwith I saw how the shepherds pastured for twelve hours, and behold three of those sheep turned back and came and entered and began to build up all that had fallen down of that house; but the wild boars tried to hinder them, but they were not able. </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they began again to build as before, and they reared up that tower, and it was named the high tower; and they began again to place a table before the tower, but all the bread on it was polluted and not pure. </a:t>
            </a:r>
          </a:p>
          <a:p>
            <a:endParaRPr lang="en-US" kern="150">
              <a:solidFill>
                <a:schemeClr val="bg1"/>
              </a:solidFill>
              <a:latin typeface="Aptos" panose="020B0004020202020204" pitchFamily="34" charset="0"/>
              <a:ea typeface="SimSun" panose="02010600030101010101" pitchFamily="2" charset="-122"/>
            </a:endParaRP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1" name="TextBox 10">
            <a:extLst>
              <a:ext uri="{FF2B5EF4-FFF2-40B4-BE49-F238E27FC236}">
                <a16:creationId xmlns:a16="http://schemas.microsoft.com/office/drawing/2014/main" id="{6A59190A-E1CA-D032-9C09-107454ECCA8F}"/>
              </a:ext>
            </a:extLst>
          </p:cNvPr>
          <p:cNvSpPr txBox="1"/>
          <p:nvPr/>
        </p:nvSpPr>
        <p:spPr>
          <a:xfrm>
            <a:off x="7342263" y="1066342"/>
            <a:ext cx="1606550" cy="1477328"/>
          </a:xfrm>
          <a:prstGeom prst="rect">
            <a:avLst/>
          </a:prstGeom>
          <a:noFill/>
        </p:spPr>
        <p:txBody>
          <a:bodyPr wrap="square" rtlCol="0">
            <a:spAutoFit/>
          </a:bodyPr>
          <a:lstStyle/>
          <a:p>
            <a:r>
              <a:rPr lang="en-US" i="1">
                <a:solidFill>
                  <a:schemeClr val="bg1"/>
                </a:solidFill>
              </a:rPr>
              <a:t>The House of Judah returns to the land with Zerubbabel</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30762793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910A9C3-525C-A6F9-557B-E9B53CCF818B}"/>
              </a:ext>
            </a:extLst>
          </p:cNvPr>
          <p:cNvSpPr txBox="1"/>
          <p:nvPr/>
        </p:nvSpPr>
        <p:spPr>
          <a:xfrm>
            <a:off x="736598" y="1091971"/>
            <a:ext cx="4969029" cy="3416320"/>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as touching all this the eyes of those sheep were blinded so that they saw not, and (the eyes of) their shepherds likewise; and they delivered them in large numbers to their shepherds for destruction, and they trampled the sheep with their feet and devoured them.</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the Lord of the sheep remained unmoved till all the sheep were dispersed over the field and mingled with them (i.e. the beasts), and they (i.e. the shepherds) did not save them out of the hand of the beasts.</a:t>
            </a:r>
          </a:p>
        </p:txBody>
      </p:sp>
      <p:sp>
        <p:nvSpPr>
          <p:cNvPr id="3" name="Rectangle 2">
            <a:extLst>
              <a:ext uri="{FF2B5EF4-FFF2-40B4-BE49-F238E27FC236}">
                <a16:creationId xmlns:a16="http://schemas.microsoft.com/office/drawing/2014/main" id="{5289BC39-3C59-C6D0-38FE-AA4F02350314}"/>
              </a:ext>
            </a:extLst>
          </p:cNvPr>
          <p:cNvSpPr/>
          <p:nvPr/>
        </p:nvSpPr>
        <p:spPr>
          <a:xfrm rot="16200000">
            <a:off x="4235451" y="234948"/>
            <a:ext cx="5143498" cy="4673600"/>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9CD4080-9CAD-36F6-7F13-32E66EBA84BD}"/>
              </a:ext>
            </a:extLst>
          </p:cNvPr>
          <p:cNvSpPr/>
          <p:nvPr/>
        </p:nvSpPr>
        <p:spPr>
          <a:xfrm>
            <a:off x="0" y="139499"/>
            <a:ext cx="9143999" cy="584775"/>
          </a:xfrm>
          <a:prstGeom prst="rect">
            <a:avLst/>
          </a:prstGeom>
          <a:noFill/>
        </p:spPr>
        <p:txBody>
          <a:bodyPr wrap="square" lIns="91440" tIns="45720" rIns="91440" bIns="45720">
            <a:spAutoFit/>
          </a:bodyPr>
          <a:lstStyle/>
          <a:p>
            <a:pPr algn="ctr"/>
            <a:r>
              <a:rPr lang="en-US" sz="32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Enoch’s Parable of the Animals</a:t>
            </a:r>
          </a:p>
        </p:txBody>
      </p:sp>
      <p:sp>
        <p:nvSpPr>
          <p:cNvPr id="13" name="TextBox 12">
            <a:extLst>
              <a:ext uri="{FF2B5EF4-FFF2-40B4-BE49-F238E27FC236}">
                <a16:creationId xmlns:a16="http://schemas.microsoft.com/office/drawing/2014/main" id="{3DBA5C24-0939-8FC4-5D91-FD1FBABABFD2}"/>
              </a:ext>
            </a:extLst>
          </p:cNvPr>
          <p:cNvSpPr txBox="1"/>
          <p:nvPr/>
        </p:nvSpPr>
        <p:spPr>
          <a:xfrm>
            <a:off x="242306" y="650071"/>
            <a:ext cx="3027944" cy="307777"/>
          </a:xfrm>
          <a:prstGeom prst="rect">
            <a:avLst/>
          </a:prstGeom>
          <a:noFill/>
        </p:spPr>
        <p:txBody>
          <a:bodyPr wrap="square">
            <a:spAutoFit/>
          </a:bodyPr>
          <a:lstStyle/>
          <a:p>
            <a:pPr marR="0" algn="ctr">
              <a:spcBef>
                <a:spcPts val="0"/>
              </a:spcBef>
              <a:spcAft>
                <a:spcPts val="0"/>
              </a:spcAft>
            </a:pPr>
            <a:r>
              <a:rPr lang="en-US" sz="1400" i="1" kern="150">
                <a:solidFill>
                  <a:schemeClr val="accent2">
                    <a:lumMod val="60000"/>
                    <a:lumOff val="40000"/>
                  </a:schemeClr>
                </a:solidFill>
                <a:latin typeface="Aptos" panose="020B0004020202020204" pitchFamily="34" charset="0"/>
                <a:ea typeface="SimSun" panose="02010600030101010101" pitchFamily="2" charset="-122"/>
                <a:cs typeface="Lucida Sans" panose="020B0602030504020204" pitchFamily="34" charset="0"/>
              </a:rPr>
              <a:t>1 Enoch, Chapters 89-90</a:t>
            </a:r>
            <a:endParaRPr lang="en-US" sz="1400" i="1" kern="150">
              <a:solidFill>
                <a:schemeClr val="accent2">
                  <a:lumMod val="60000"/>
                  <a:lumOff val="4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1073022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65B94-4E1F-F318-42F2-D9CC0CCE4666}"/>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6B0CAE3F-414E-EADF-37B7-437111E41C89}"/>
              </a:ext>
            </a:extLst>
          </p:cNvPr>
          <p:cNvSpPr/>
          <p:nvPr/>
        </p:nvSpPr>
        <p:spPr>
          <a:xfrm rot="10800000">
            <a:off x="3836426" y="0"/>
            <a:ext cx="5301434" cy="1346998"/>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9DD0562F-8D16-7938-03D2-889B98A14C26}"/>
              </a:ext>
            </a:extLst>
          </p:cNvPr>
          <p:cNvCxnSpPr>
            <a:cxnSpLocks/>
          </p:cNvCxnSpPr>
          <p:nvPr/>
        </p:nvCxnSpPr>
        <p:spPr>
          <a:xfrm>
            <a:off x="627007" y="3038812"/>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EAE0B16-4DC7-D774-87FC-FA5CC5A744CB}"/>
              </a:ext>
            </a:extLst>
          </p:cNvPr>
          <p:cNvCxnSpPr>
            <a:cxnSpLocks/>
          </p:cNvCxnSpPr>
          <p:nvPr/>
        </p:nvCxnSpPr>
        <p:spPr>
          <a:xfrm>
            <a:off x="8725575" y="3038812"/>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CB3887-5768-30A1-D121-F1219E11E60D}"/>
              </a:ext>
            </a:extLst>
          </p:cNvPr>
          <p:cNvCxnSpPr>
            <a:cxnSpLocks/>
          </p:cNvCxnSpPr>
          <p:nvPr/>
        </p:nvCxnSpPr>
        <p:spPr>
          <a:xfrm>
            <a:off x="627007" y="3306799"/>
            <a:ext cx="8106806"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F1B7DB2-54C8-F82A-B6CF-0674C3915117}"/>
              </a:ext>
            </a:extLst>
          </p:cNvPr>
          <p:cNvSpPr txBox="1"/>
          <p:nvPr/>
        </p:nvSpPr>
        <p:spPr>
          <a:xfrm>
            <a:off x="1" y="61656"/>
            <a:ext cx="9137860"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lang="en-US" sz="3600" b="1" spc="5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israel’s 390 Years of iniquity</a:t>
            </a:r>
            <a:endParaRPr kumimoji="0" lang="en-US" sz="36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endParaRPr>
          </a:p>
        </p:txBody>
      </p:sp>
      <p:sp>
        <p:nvSpPr>
          <p:cNvPr id="19" name="TextBox 18">
            <a:extLst>
              <a:ext uri="{FF2B5EF4-FFF2-40B4-BE49-F238E27FC236}">
                <a16:creationId xmlns:a16="http://schemas.microsoft.com/office/drawing/2014/main" id="{16574CB4-E7C6-066E-24B1-F2C26BACA435}"/>
              </a:ext>
            </a:extLst>
          </p:cNvPr>
          <p:cNvSpPr txBox="1"/>
          <p:nvPr/>
        </p:nvSpPr>
        <p:spPr>
          <a:xfrm>
            <a:off x="228620" y="1957765"/>
            <a:ext cx="1418598" cy="738664"/>
          </a:xfrm>
          <a:prstGeom prst="rect">
            <a:avLst/>
          </a:prstGeom>
          <a:solidFill>
            <a:srgbClr val="C55A11">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Rehoboam becomes King of Judah</a:t>
            </a:r>
          </a:p>
        </p:txBody>
      </p:sp>
      <p:cxnSp>
        <p:nvCxnSpPr>
          <p:cNvPr id="23" name="Straight Connector 22">
            <a:extLst>
              <a:ext uri="{FF2B5EF4-FFF2-40B4-BE49-F238E27FC236}">
                <a16:creationId xmlns:a16="http://schemas.microsoft.com/office/drawing/2014/main" id="{F97D8429-7650-2B4A-8175-DCD324BE0D81}"/>
              </a:ext>
            </a:extLst>
          </p:cNvPr>
          <p:cNvCxnSpPr>
            <a:cxnSpLocks/>
          </p:cNvCxnSpPr>
          <p:nvPr/>
        </p:nvCxnSpPr>
        <p:spPr>
          <a:xfrm flipV="1">
            <a:off x="627007" y="2718847"/>
            <a:ext cx="0" cy="262802"/>
          </a:xfrm>
          <a:prstGeom prst="line">
            <a:avLst/>
          </a:prstGeom>
          <a:ln w="19050">
            <a:solidFill>
              <a:srgbClr val="C55A11"/>
            </a:solidFill>
          </a:ln>
        </p:spPr>
        <p:style>
          <a:lnRef idx="1">
            <a:schemeClr val="accent1"/>
          </a:lnRef>
          <a:fillRef idx="0">
            <a:schemeClr val="accent1"/>
          </a:fillRef>
          <a:effectRef idx="0">
            <a:schemeClr val="accent1"/>
          </a:effectRef>
          <a:fontRef idx="minor">
            <a:schemeClr val="tx1"/>
          </a:fontRef>
        </p:style>
      </p:cxnSp>
      <p:sp>
        <p:nvSpPr>
          <p:cNvPr id="35" name="Left Brace 34">
            <a:extLst>
              <a:ext uri="{FF2B5EF4-FFF2-40B4-BE49-F238E27FC236}">
                <a16:creationId xmlns:a16="http://schemas.microsoft.com/office/drawing/2014/main" id="{09B9B015-132D-41B4-FD15-21CF6E7D6FB9}"/>
              </a:ext>
            </a:extLst>
          </p:cNvPr>
          <p:cNvSpPr/>
          <p:nvPr/>
        </p:nvSpPr>
        <p:spPr>
          <a:xfrm rot="16200000">
            <a:off x="4816702" y="-163717"/>
            <a:ext cx="271232" cy="7409081"/>
          </a:xfrm>
          <a:prstGeom prst="leftBrace">
            <a:avLst>
              <a:gd name="adj1" fmla="val 65833"/>
              <a:gd name="adj2" fmla="val 50000"/>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TextBox 37">
            <a:extLst>
              <a:ext uri="{FF2B5EF4-FFF2-40B4-BE49-F238E27FC236}">
                <a16:creationId xmlns:a16="http://schemas.microsoft.com/office/drawing/2014/main" id="{C01E1339-D0D2-C780-56C1-1913DF12D645}"/>
              </a:ext>
            </a:extLst>
          </p:cNvPr>
          <p:cNvSpPr txBox="1"/>
          <p:nvPr/>
        </p:nvSpPr>
        <p:spPr>
          <a:xfrm>
            <a:off x="4385122" y="3670509"/>
            <a:ext cx="1134391" cy="523220"/>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0000"/>
                </a:solidFill>
                <a:effectLst/>
                <a:uLnTx/>
                <a:uFillTx/>
                <a:latin typeface="Calibri"/>
                <a:ea typeface="+mn-ea"/>
                <a:cs typeface="+mn-cs"/>
              </a:rPr>
              <a:t>390 years of iniquity</a:t>
            </a:r>
          </a:p>
        </p:txBody>
      </p:sp>
      <p:cxnSp>
        <p:nvCxnSpPr>
          <p:cNvPr id="41" name="Straight Connector 40">
            <a:extLst>
              <a:ext uri="{FF2B5EF4-FFF2-40B4-BE49-F238E27FC236}">
                <a16:creationId xmlns:a16="http://schemas.microsoft.com/office/drawing/2014/main" id="{B4AF97D1-90BD-8119-4F7A-4A9CA9093080}"/>
              </a:ext>
            </a:extLst>
          </p:cNvPr>
          <p:cNvCxnSpPr>
            <a:cxnSpLocks/>
          </p:cNvCxnSpPr>
          <p:nvPr/>
        </p:nvCxnSpPr>
        <p:spPr>
          <a:xfrm>
            <a:off x="8719728" y="2812680"/>
            <a:ext cx="0" cy="220975"/>
          </a:xfrm>
          <a:prstGeom prst="line">
            <a:avLst/>
          </a:prstGeom>
          <a:ln w="19050">
            <a:solidFill>
              <a:srgbClr val="C55A11"/>
            </a:solidFill>
          </a:ln>
        </p:spPr>
        <p:style>
          <a:lnRef idx="1">
            <a:schemeClr val="accent1"/>
          </a:lnRef>
          <a:fillRef idx="0">
            <a:schemeClr val="accent1"/>
          </a:fillRef>
          <a:effectRef idx="0">
            <a:schemeClr val="accent1"/>
          </a:effectRef>
          <a:fontRef idx="minor">
            <a:schemeClr val="tx1"/>
          </a:fontRef>
        </p:style>
      </p:cxnSp>
      <p:sp>
        <p:nvSpPr>
          <p:cNvPr id="3" name="Left Brace 2">
            <a:extLst>
              <a:ext uri="{FF2B5EF4-FFF2-40B4-BE49-F238E27FC236}">
                <a16:creationId xmlns:a16="http://schemas.microsoft.com/office/drawing/2014/main" id="{C740EDBA-9DA2-624C-52F9-4464B32DB75E}"/>
              </a:ext>
            </a:extLst>
          </p:cNvPr>
          <p:cNvSpPr/>
          <p:nvPr/>
        </p:nvSpPr>
        <p:spPr>
          <a:xfrm rot="16200000">
            <a:off x="846235" y="3254696"/>
            <a:ext cx="251033" cy="552054"/>
          </a:xfrm>
          <a:prstGeom prst="leftBrace">
            <a:avLst>
              <a:gd name="adj1" fmla="val 65833"/>
              <a:gd name="adj2" fmla="val 50000"/>
            </a:avLst>
          </a:prstGeom>
          <a:ln w="285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accent4">
                  <a:lumMod val="60000"/>
                  <a:lumOff val="40000"/>
                </a:schemeClr>
              </a:solidFill>
            </a:endParaRPr>
          </a:p>
        </p:txBody>
      </p:sp>
      <p:sp>
        <p:nvSpPr>
          <p:cNvPr id="4" name="TextBox 3">
            <a:extLst>
              <a:ext uri="{FF2B5EF4-FFF2-40B4-BE49-F238E27FC236}">
                <a16:creationId xmlns:a16="http://schemas.microsoft.com/office/drawing/2014/main" id="{E13FB2E6-9EF8-20B5-1204-FCFD3FD84045}"/>
              </a:ext>
            </a:extLst>
          </p:cNvPr>
          <p:cNvSpPr txBox="1"/>
          <p:nvPr/>
        </p:nvSpPr>
        <p:spPr>
          <a:xfrm>
            <a:off x="433131" y="3666415"/>
            <a:ext cx="1134391" cy="738664"/>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4">
                    <a:lumMod val="60000"/>
                    <a:lumOff val="40000"/>
                  </a:schemeClr>
                </a:solidFill>
                <a:effectLst/>
                <a:uLnTx/>
                <a:uFillTx/>
                <a:latin typeface="Calibri"/>
                <a:ea typeface="+mn-ea"/>
                <a:cs typeface="+mn-cs"/>
              </a:rPr>
              <a:t>3 years of following YHVH</a:t>
            </a:r>
          </a:p>
        </p:txBody>
      </p:sp>
      <p:sp>
        <p:nvSpPr>
          <p:cNvPr id="20" name="TextBox 19">
            <a:extLst>
              <a:ext uri="{FF2B5EF4-FFF2-40B4-BE49-F238E27FC236}">
                <a16:creationId xmlns:a16="http://schemas.microsoft.com/office/drawing/2014/main" id="{F57CBB2F-A686-8F81-9129-88766186C7A2}"/>
              </a:ext>
            </a:extLst>
          </p:cNvPr>
          <p:cNvSpPr txBox="1"/>
          <p:nvPr/>
        </p:nvSpPr>
        <p:spPr>
          <a:xfrm>
            <a:off x="7688954" y="1829443"/>
            <a:ext cx="1226426" cy="954107"/>
          </a:xfrm>
          <a:prstGeom prst="rect">
            <a:avLst/>
          </a:prstGeom>
          <a:solidFill>
            <a:srgbClr val="C55A11">
              <a:alpha val="41176"/>
            </a:srgbClr>
          </a:solidFill>
          <a:effectLst>
            <a:outerShdw blurRad="63500" sx="102000" sy="102000" algn="ctr" rotWithShape="0">
              <a:prstClr val="black">
                <a:alpha val="40000"/>
              </a:prstClr>
            </a:outerShdw>
          </a:effectLst>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a:solidFill>
                  <a:prstClr val="white"/>
                </a:solidFill>
                <a:latin typeface="Calibri"/>
              </a:rPr>
              <a:t>The Temple is destroyed; Judah is taken into exile</a:t>
            </a:r>
            <a:endParaRPr kumimoji="0" lang="en-US" sz="1400" b="1"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A973349E-0ED6-27F4-9B2D-24A16BEDBD11}"/>
              </a:ext>
            </a:extLst>
          </p:cNvPr>
          <p:cNvSpPr txBox="1"/>
          <p:nvPr/>
        </p:nvSpPr>
        <p:spPr>
          <a:xfrm>
            <a:off x="0" y="738421"/>
            <a:ext cx="9137860" cy="523220"/>
          </a:xfrm>
          <a:prstGeom prst="rect">
            <a:avLst/>
          </a:prstGeom>
          <a:noFill/>
        </p:spPr>
        <p:txBody>
          <a:bodyPr wrap="square">
            <a:spAutoFit/>
          </a:bodyPr>
          <a:lstStyle/>
          <a:p>
            <a:pPr algn="ctr"/>
            <a:r>
              <a:rPr lang="en-US" sz="1400" b="1">
                <a:solidFill>
                  <a:schemeClr val="bg1"/>
                </a:solidFill>
                <a:effectLst/>
                <a:latin typeface="Aptos" panose="020B0004020202020204" pitchFamily="34" charset="0"/>
              </a:rPr>
              <a:t>After Solomon, the books of Kings and Chronicles record 393 years of kings reigning in Jerusalem.</a:t>
            </a:r>
          </a:p>
          <a:p>
            <a:pPr algn="ctr"/>
            <a:endParaRPr lang="en-US" sz="1400" b="1">
              <a:solidFill>
                <a:schemeClr val="bg1"/>
              </a:solidFill>
              <a:latin typeface="Aptos" panose="020B0004020202020204" pitchFamily="34" charset="0"/>
            </a:endParaRPr>
          </a:p>
        </p:txBody>
      </p:sp>
      <p:sp>
        <p:nvSpPr>
          <p:cNvPr id="31" name="TextBox 30">
            <a:extLst>
              <a:ext uri="{FF2B5EF4-FFF2-40B4-BE49-F238E27FC236}">
                <a16:creationId xmlns:a16="http://schemas.microsoft.com/office/drawing/2014/main" id="{08060832-707F-8A7D-E910-1399617C1609}"/>
              </a:ext>
            </a:extLst>
          </p:cNvPr>
          <p:cNvSpPr txBox="1"/>
          <p:nvPr/>
        </p:nvSpPr>
        <p:spPr>
          <a:xfrm>
            <a:off x="1938003" y="949771"/>
            <a:ext cx="5638914" cy="2123658"/>
          </a:xfrm>
          <a:prstGeom prst="rect">
            <a:avLst/>
          </a:prstGeom>
          <a:noFill/>
        </p:spPr>
        <p:txBody>
          <a:bodyPr wrap="square">
            <a:spAutoFit/>
          </a:bodyPr>
          <a:lstStyle/>
          <a:p>
            <a:endParaRPr lang="en-US" sz="1200">
              <a:solidFill>
                <a:schemeClr val="accent2">
                  <a:lumMod val="20000"/>
                  <a:lumOff val="80000"/>
                </a:schemeClr>
              </a:solidFill>
              <a:latin typeface="Aptos" panose="020B0004020202020204" pitchFamily="34" charset="0"/>
            </a:endParaRPr>
          </a:p>
          <a:p>
            <a:r>
              <a:rPr lang="en-US" sz="1200">
                <a:solidFill>
                  <a:schemeClr val="accent2">
                    <a:lumMod val="20000"/>
                    <a:lumOff val="80000"/>
                  </a:schemeClr>
                </a:solidFill>
                <a:latin typeface="Aptos" panose="020B0004020202020204" pitchFamily="34" charset="0"/>
              </a:rPr>
              <a:t>“And after them out of all the tribes of Israel such as set their hearts to seek the LORD GOD of Israel came to Jerusalem, to sacrifice unto the LORD GOD of their fathers. So they strengthened the kingdom of Judah, and made Rehoboam the son of Solomon strong, 3 years: </a:t>
            </a:r>
            <a:r>
              <a:rPr lang="en-US" sz="1200" b="1" i="1">
                <a:solidFill>
                  <a:schemeClr val="accent4">
                    <a:lumMod val="60000"/>
                    <a:lumOff val="40000"/>
                  </a:schemeClr>
                </a:solidFill>
                <a:latin typeface="Aptos" panose="020B0004020202020204" pitchFamily="34" charset="0"/>
              </a:rPr>
              <a:t>for 3 years they walked in the way of David and Solomon.</a:t>
            </a:r>
          </a:p>
          <a:p>
            <a:endParaRPr lang="en-US" sz="1200">
              <a:solidFill>
                <a:schemeClr val="accent2">
                  <a:lumMod val="20000"/>
                  <a:lumOff val="80000"/>
                </a:schemeClr>
              </a:solidFill>
              <a:latin typeface="Aptos" panose="020B0004020202020204" pitchFamily="34" charset="0"/>
            </a:endParaRPr>
          </a:p>
          <a:p>
            <a:r>
              <a:rPr lang="en-US" sz="1200">
                <a:solidFill>
                  <a:schemeClr val="accent2">
                    <a:lumMod val="20000"/>
                    <a:lumOff val="80000"/>
                  </a:schemeClr>
                </a:solidFill>
                <a:latin typeface="Aptos" panose="020B0004020202020204" pitchFamily="34" charset="0"/>
              </a:rPr>
              <a:t>…And it came to pass, when Rehoboam had established the kingdom, and had strengthened himself, </a:t>
            </a:r>
            <a:r>
              <a:rPr lang="en-US" sz="1200" b="1" i="1">
                <a:solidFill>
                  <a:srgbClr val="FF0000"/>
                </a:solidFill>
                <a:latin typeface="Aptos" panose="020B0004020202020204" pitchFamily="34" charset="0"/>
              </a:rPr>
              <a:t>he forsook the law of the LORD, and all Israel with him</a:t>
            </a:r>
            <a:r>
              <a:rPr lang="en-US" sz="1200">
                <a:solidFill>
                  <a:schemeClr val="accent2">
                    <a:lumMod val="20000"/>
                    <a:lumOff val="80000"/>
                  </a:schemeClr>
                </a:solidFill>
                <a:latin typeface="Aptos" panose="020B0004020202020204" pitchFamily="34" charset="0"/>
              </a:rPr>
              <a:t>.” </a:t>
            </a:r>
          </a:p>
          <a:p>
            <a:pPr algn="r"/>
            <a:br>
              <a:rPr lang="en-US" sz="1200" i="1">
                <a:solidFill>
                  <a:schemeClr val="accent2">
                    <a:lumMod val="20000"/>
                    <a:lumOff val="80000"/>
                  </a:schemeClr>
                </a:solidFill>
                <a:latin typeface="Aptos" panose="020B0004020202020204" pitchFamily="34" charset="0"/>
              </a:rPr>
            </a:br>
            <a:r>
              <a:rPr lang="en-US" sz="1200" i="1">
                <a:solidFill>
                  <a:schemeClr val="accent2">
                    <a:lumMod val="20000"/>
                    <a:lumOff val="80000"/>
                  </a:schemeClr>
                </a:solidFill>
                <a:latin typeface="Aptos" panose="020B0004020202020204" pitchFamily="34" charset="0"/>
              </a:rPr>
              <a:t>- From 2 Chronicles 11:16-12:1</a:t>
            </a:r>
          </a:p>
        </p:txBody>
      </p:sp>
      <p:sp>
        <p:nvSpPr>
          <p:cNvPr id="34" name="TextBox 33">
            <a:extLst>
              <a:ext uri="{FF2B5EF4-FFF2-40B4-BE49-F238E27FC236}">
                <a16:creationId xmlns:a16="http://schemas.microsoft.com/office/drawing/2014/main" id="{BF1ADE19-C437-53ED-263D-0BE541CFFE6E}"/>
              </a:ext>
            </a:extLst>
          </p:cNvPr>
          <p:cNvSpPr txBox="1"/>
          <p:nvPr/>
        </p:nvSpPr>
        <p:spPr>
          <a:xfrm>
            <a:off x="1938003" y="4384948"/>
            <a:ext cx="6207655" cy="461665"/>
          </a:xfrm>
          <a:prstGeom prst="rect">
            <a:avLst/>
          </a:prstGeom>
          <a:noFill/>
        </p:spPr>
        <p:txBody>
          <a:bodyPr wrap="square">
            <a:spAutoFit/>
          </a:bodyPr>
          <a:lstStyle/>
          <a:p>
            <a:r>
              <a:rPr lang="en-US" sz="1200">
                <a:solidFill>
                  <a:schemeClr val="accent2">
                    <a:lumMod val="20000"/>
                    <a:lumOff val="80000"/>
                  </a:schemeClr>
                </a:solidFill>
                <a:latin typeface="Aptos" panose="020B0004020202020204" pitchFamily="34" charset="0"/>
              </a:rPr>
              <a:t>“For I have laid upon thee the </a:t>
            </a:r>
            <a:r>
              <a:rPr lang="en-US" sz="1200" b="1">
                <a:solidFill>
                  <a:srgbClr val="FF0000"/>
                </a:solidFill>
                <a:latin typeface="Aptos" panose="020B0004020202020204" pitchFamily="34" charset="0"/>
              </a:rPr>
              <a:t>years of their iniquity, according to the number of the days, 390 days</a:t>
            </a:r>
            <a:r>
              <a:rPr lang="en-US" sz="1200">
                <a:solidFill>
                  <a:schemeClr val="accent2">
                    <a:lumMod val="20000"/>
                    <a:lumOff val="80000"/>
                  </a:schemeClr>
                </a:solidFill>
                <a:latin typeface="Aptos" panose="020B0004020202020204" pitchFamily="34" charset="0"/>
              </a:rPr>
              <a:t>: so shalt thou bear the iniquity of the house of Israel.”                                </a:t>
            </a:r>
            <a:r>
              <a:rPr lang="en-US" sz="1200" i="1">
                <a:solidFill>
                  <a:schemeClr val="accent2">
                    <a:lumMod val="20000"/>
                    <a:lumOff val="80000"/>
                  </a:schemeClr>
                </a:solidFill>
                <a:latin typeface="Aptos" panose="020B0004020202020204" pitchFamily="34" charset="0"/>
              </a:rPr>
              <a:t>– Ezekiel 4:5</a:t>
            </a:r>
          </a:p>
        </p:txBody>
      </p:sp>
    </p:spTree>
    <p:extLst>
      <p:ext uri="{BB962C8B-B14F-4D97-AF65-F5344CB8AC3E}">
        <p14:creationId xmlns:p14="http://schemas.microsoft.com/office/powerpoint/2010/main" val="1849831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AAE4F-350A-F0A5-87DA-298FF7A59582}"/>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837A87ED-68A8-9233-9788-D50292D33084}"/>
              </a:ext>
            </a:extLst>
          </p:cNvPr>
          <p:cNvSpPr/>
          <p:nvPr/>
        </p:nvSpPr>
        <p:spPr>
          <a:xfrm rot="10800000">
            <a:off x="0" y="0"/>
            <a:ext cx="9137860" cy="1346998"/>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A676FE7E-3FC9-772F-6B0B-922A23E4F2E8}"/>
              </a:ext>
            </a:extLst>
          </p:cNvPr>
          <p:cNvCxnSpPr>
            <a:cxnSpLocks/>
          </p:cNvCxnSpPr>
          <p:nvPr/>
        </p:nvCxnSpPr>
        <p:spPr>
          <a:xfrm>
            <a:off x="455557"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56C448-6FDC-819A-E455-420C69CD971E}"/>
              </a:ext>
            </a:extLst>
          </p:cNvPr>
          <p:cNvCxnSpPr>
            <a:cxnSpLocks/>
          </p:cNvCxnSpPr>
          <p:nvPr/>
        </p:nvCxnSpPr>
        <p:spPr>
          <a:xfrm>
            <a:off x="8725575"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F083B30-262E-279B-62AD-54D9AA02A353}"/>
              </a:ext>
            </a:extLst>
          </p:cNvPr>
          <p:cNvCxnSpPr>
            <a:cxnSpLocks/>
          </p:cNvCxnSpPr>
          <p:nvPr/>
        </p:nvCxnSpPr>
        <p:spPr>
          <a:xfrm>
            <a:off x="455557" y="2047101"/>
            <a:ext cx="8278256"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A1DB4AE-72BD-0180-F1C7-1844C1B4ECD1}"/>
              </a:ext>
            </a:extLst>
          </p:cNvPr>
          <p:cNvSpPr txBox="1"/>
          <p:nvPr/>
        </p:nvSpPr>
        <p:spPr>
          <a:xfrm>
            <a:off x="7327345" y="678793"/>
            <a:ext cx="1631982" cy="738664"/>
          </a:xfrm>
          <a:prstGeom prst="rect">
            <a:avLst/>
          </a:prstGeom>
          <a:solidFill>
            <a:srgbClr val="C55A11">
              <a:alpha val="41961"/>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Father destroys the House (Temple) all israel built for Him</a:t>
            </a:r>
          </a:p>
        </p:txBody>
      </p:sp>
      <p:cxnSp>
        <p:nvCxnSpPr>
          <p:cNvPr id="9" name="Straight Connector 8">
            <a:extLst>
              <a:ext uri="{FF2B5EF4-FFF2-40B4-BE49-F238E27FC236}">
                <a16:creationId xmlns:a16="http://schemas.microsoft.com/office/drawing/2014/main" id="{CB485A98-61BE-DF6C-ABE1-29FB2FD97F6C}"/>
              </a:ext>
            </a:extLst>
          </p:cNvPr>
          <p:cNvCxnSpPr>
            <a:cxnSpLocks/>
          </p:cNvCxnSpPr>
          <p:nvPr/>
        </p:nvCxnSpPr>
        <p:spPr>
          <a:xfrm>
            <a:off x="8723146" y="1421934"/>
            <a:ext cx="0" cy="286722"/>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554E108-232E-E39F-2AA1-EC9E8AE5A787}"/>
              </a:ext>
            </a:extLst>
          </p:cNvPr>
          <p:cNvSpPr txBox="1"/>
          <p:nvPr/>
        </p:nvSpPr>
        <p:spPr>
          <a:xfrm>
            <a:off x="1" y="61656"/>
            <a:ext cx="9137860"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lang="en-US" sz="3600" b="1" spc="5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israel’s 390 Years of iniquity</a:t>
            </a:r>
            <a:endParaRPr kumimoji="0" lang="en-US" sz="36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endParaRPr>
          </a:p>
        </p:txBody>
      </p:sp>
      <p:sp>
        <p:nvSpPr>
          <p:cNvPr id="12" name="TextBox 11">
            <a:extLst>
              <a:ext uri="{FF2B5EF4-FFF2-40B4-BE49-F238E27FC236}">
                <a16:creationId xmlns:a16="http://schemas.microsoft.com/office/drawing/2014/main" id="{5EC36EE7-33F6-E700-CC31-06F2C527A36C}"/>
              </a:ext>
            </a:extLst>
          </p:cNvPr>
          <p:cNvSpPr txBox="1"/>
          <p:nvPr/>
        </p:nvSpPr>
        <p:spPr>
          <a:xfrm>
            <a:off x="184673" y="769883"/>
            <a:ext cx="1788222" cy="738664"/>
          </a:xfrm>
          <a:prstGeom prst="rect">
            <a:avLst/>
          </a:prstGeom>
          <a:solidFill>
            <a:schemeClr val="accent1">
              <a:alpha val="41176"/>
            </a:schemeClr>
          </a:solid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All Israel forsook YHVH after 3 years of Rehoboam’s reign</a:t>
            </a:r>
          </a:p>
        </p:txBody>
      </p:sp>
      <p:cxnSp>
        <p:nvCxnSpPr>
          <p:cNvPr id="17" name="Straight Connector 16">
            <a:extLst>
              <a:ext uri="{FF2B5EF4-FFF2-40B4-BE49-F238E27FC236}">
                <a16:creationId xmlns:a16="http://schemas.microsoft.com/office/drawing/2014/main" id="{A257204B-7408-1335-B9C9-7CA966B0F5A6}"/>
              </a:ext>
            </a:extLst>
          </p:cNvPr>
          <p:cNvCxnSpPr>
            <a:cxnSpLocks/>
          </p:cNvCxnSpPr>
          <p:nvPr/>
        </p:nvCxnSpPr>
        <p:spPr>
          <a:xfrm>
            <a:off x="441935" y="1508547"/>
            <a:ext cx="0" cy="21059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Left Brace 17">
            <a:extLst>
              <a:ext uri="{FF2B5EF4-FFF2-40B4-BE49-F238E27FC236}">
                <a16:creationId xmlns:a16="http://schemas.microsoft.com/office/drawing/2014/main" id="{60ACA5A0-EC8F-3A25-4080-8A58F4D59657}"/>
              </a:ext>
            </a:extLst>
          </p:cNvPr>
          <p:cNvSpPr/>
          <p:nvPr/>
        </p:nvSpPr>
        <p:spPr>
          <a:xfrm rot="5400000">
            <a:off x="4456871" y="-2197041"/>
            <a:ext cx="271232" cy="8121973"/>
          </a:xfrm>
          <a:prstGeom prst="leftBrace">
            <a:avLst>
              <a:gd name="adj1" fmla="val 65833"/>
              <a:gd name="adj2" fmla="val 50000"/>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CE8C538A-DDFF-B248-E5B5-A5F4085F5044}"/>
              </a:ext>
            </a:extLst>
          </p:cNvPr>
          <p:cNvSpPr txBox="1"/>
          <p:nvPr/>
        </p:nvSpPr>
        <p:spPr>
          <a:xfrm>
            <a:off x="4025291" y="1451442"/>
            <a:ext cx="1134391"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0000"/>
                </a:solidFill>
                <a:effectLst/>
                <a:uLnTx/>
                <a:uFillTx/>
                <a:latin typeface="Calibri"/>
                <a:ea typeface="+mn-ea"/>
                <a:cs typeface="+mn-cs"/>
              </a:rPr>
              <a:t>390 years</a:t>
            </a:r>
          </a:p>
        </p:txBody>
      </p:sp>
      <p:sp>
        <p:nvSpPr>
          <p:cNvPr id="30" name="TextBox 29">
            <a:extLst>
              <a:ext uri="{FF2B5EF4-FFF2-40B4-BE49-F238E27FC236}">
                <a16:creationId xmlns:a16="http://schemas.microsoft.com/office/drawing/2014/main" id="{4B887429-2CFC-9D2F-FA61-54DE5E80FA69}"/>
              </a:ext>
            </a:extLst>
          </p:cNvPr>
          <p:cNvSpPr txBox="1"/>
          <p:nvPr/>
        </p:nvSpPr>
        <p:spPr>
          <a:xfrm>
            <a:off x="9622" y="2520706"/>
            <a:ext cx="9137860"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lang="en-US" sz="3600" b="1" spc="5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JUDAH’s 40 Years of iniquity</a:t>
            </a:r>
            <a:endParaRPr kumimoji="0" lang="en-US" sz="36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endParaRPr>
          </a:p>
        </p:txBody>
      </p:sp>
      <p:cxnSp>
        <p:nvCxnSpPr>
          <p:cNvPr id="31" name="Straight Connector 30">
            <a:extLst>
              <a:ext uri="{FF2B5EF4-FFF2-40B4-BE49-F238E27FC236}">
                <a16:creationId xmlns:a16="http://schemas.microsoft.com/office/drawing/2014/main" id="{8916B657-231F-F8C0-7CDE-798D8843D80F}"/>
              </a:ext>
            </a:extLst>
          </p:cNvPr>
          <p:cNvCxnSpPr>
            <a:cxnSpLocks/>
          </p:cNvCxnSpPr>
          <p:nvPr/>
        </p:nvCxnSpPr>
        <p:spPr>
          <a:xfrm>
            <a:off x="455557" y="4042467"/>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34CFD1E-EF42-6AA2-A37D-BDB9C028CE6C}"/>
              </a:ext>
            </a:extLst>
          </p:cNvPr>
          <p:cNvCxnSpPr>
            <a:cxnSpLocks/>
          </p:cNvCxnSpPr>
          <p:nvPr/>
        </p:nvCxnSpPr>
        <p:spPr>
          <a:xfrm>
            <a:off x="8725575" y="4042467"/>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7CAA960-0F84-B5FD-EF01-A9720F06DF6D}"/>
              </a:ext>
            </a:extLst>
          </p:cNvPr>
          <p:cNvCxnSpPr>
            <a:cxnSpLocks/>
          </p:cNvCxnSpPr>
          <p:nvPr/>
        </p:nvCxnSpPr>
        <p:spPr>
          <a:xfrm>
            <a:off x="455557" y="4310454"/>
            <a:ext cx="8278256"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9534C1C-E957-059C-C5F4-8832AE4CDC1C}"/>
              </a:ext>
            </a:extLst>
          </p:cNvPr>
          <p:cNvSpPr txBox="1"/>
          <p:nvPr/>
        </p:nvSpPr>
        <p:spPr>
          <a:xfrm>
            <a:off x="7327345" y="2942146"/>
            <a:ext cx="1631982" cy="738664"/>
          </a:xfrm>
          <a:prstGeom prst="rect">
            <a:avLst/>
          </a:prstGeom>
          <a:solidFill>
            <a:srgbClr val="C55A11">
              <a:alpha val="41961"/>
            </a:srgbClr>
          </a:solid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Father destroys the House (Temple) Judah built for Him</a:t>
            </a:r>
          </a:p>
        </p:txBody>
      </p:sp>
      <p:cxnSp>
        <p:nvCxnSpPr>
          <p:cNvPr id="40" name="Straight Connector 39">
            <a:extLst>
              <a:ext uri="{FF2B5EF4-FFF2-40B4-BE49-F238E27FC236}">
                <a16:creationId xmlns:a16="http://schemas.microsoft.com/office/drawing/2014/main" id="{03CF0BAA-12DC-EB52-2918-A0DE0E9B3ED2}"/>
              </a:ext>
            </a:extLst>
          </p:cNvPr>
          <p:cNvCxnSpPr>
            <a:cxnSpLocks/>
          </p:cNvCxnSpPr>
          <p:nvPr/>
        </p:nvCxnSpPr>
        <p:spPr>
          <a:xfrm>
            <a:off x="8723146" y="3685287"/>
            <a:ext cx="0" cy="286722"/>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076AFB2-5A5C-6361-A937-A52105A6C584}"/>
              </a:ext>
            </a:extLst>
          </p:cNvPr>
          <p:cNvSpPr txBox="1"/>
          <p:nvPr/>
        </p:nvSpPr>
        <p:spPr>
          <a:xfrm>
            <a:off x="184673" y="3033236"/>
            <a:ext cx="1788222" cy="738664"/>
          </a:xfrm>
          <a:prstGeom prst="rect">
            <a:avLst/>
          </a:prstGeom>
          <a:solidFill>
            <a:schemeClr val="accent1">
              <a:alpha val="41176"/>
            </a:schemeClr>
          </a:solid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Judah does not listen to YASHUA at the start of His ministry</a:t>
            </a:r>
          </a:p>
        </p:txBody>
      </p:sp>
      <p:cxnSp>
        <p:nvCxnSpPr>
          <p:cNvPr id="42" name="Straight Connector 41">
            <a:extLst>
              <a:ext uri="{FF2B5EF4-FFF2-40B4-BE49-F238E27FC236}">
                <a16:creationId xmlns:a16="http://schemas.microsoft.com/office/drawing/2014/main" id="{C66DB5D4-83B1-60D0-B27D-3183B1D3154A}"/>
              </a:ext>
            </a:extLst>
          </p:cNvPr>
          <p:cNvCxnSpPr>
            <a:cxnSpLocks/>
          </p:cNvCxnSpPr>
          <p:nvPr/>
        </p:nvCxnSpPr>
        <p:spPr>
          <a:xfrm>
            <a:off x="441935" y="3771900"/>
            <a:ext cx="0" cy="21059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Left Brace 42">
            <a:extLst>
              <a:ext uri="{FF2B5EF4-FFF2-40B4-BE49-F238E27FC236}">
                <a16:creationId xmlns:a16="http://schemas.microsoft.com/office/drawing/2014/main" id="{3DA81C1D-5A2A-3BF5-FC13-6434B5251306}"/>
              </a:ext>
            </a:extLst>
          </p:cNvPr>
          <p:cNvSpPr/>
          <p:nvPr/>
        </p:nvSpPr>
        <p:spPr>
          <a:xfrm rot="5400000">
            <a:off x="4456871" y="66312"/>
            <a:ext cx="271232" cy="8121973"/>
          </a:xfrm>
          <a:prstGeom prst="leftBrace">
            <a:avLst>
              <a:gd name="adj1" fmla="val 65833"/>
              <a:gd name="adj2" fmla="val 50000"/>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TextBox 43">
            <a:extLst>
              <a:ext uri="{FF2B5EF4-FFF2-40B4-BE49-F238E27FC236}">
                <a16:creationId xmlns:a16="http://schemas.microsoft.com/office/drawing/2014/main" id="{9EED85DB-8B31-6A1E-C26C-229337F95B3F}"/>
              </a:ext>
            </a:extLst>
          </p:cNvPr>
          <p:cNvSpPr txBox="1"/>
          <p:nvPr/>
        </p:nvSpPr>
        <p:spPr>
          <a:xfrm>
            <a:off x="4025291" y="3714795"/>
            <a:ext cx="1134391"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0000"/>
                </a:solidFill>
                <a:effectLst/>
                <a:uLnTx/>
                <a:uFillTx/>
                <a:latin typeface="Calibri"/>
                <a:ea typeface="+mn-ea"/>
                <a:cs typeface="+mn-cs"/>
              </a:rPr>
              <a:t>40 years</a:t>
            </a:r>
          </a:p>
        </p:txBody>
      </p:sp>
    </p:spTree>
    <p:extLst>
      <p:ext uri="{BB962C8B-B14F-4D97-AF65-F5344CB8AC3E}">
        <p14:creationId xmlns:p14="http://schemas.microsoft.com/office/powerpoint/2010/main" val="4118597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358C0-95F9-08AC-D245-D836095A9BA6}"/>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49193594-6C10-604A-EF21-602453E7BE3B}"/>
              </a:ext>
            </a:extLst>
          </p:cNvPr>
          <p:cNvSpPr/>
          <p:nvPr/>
        </p:nvSpPr>
        <p:spPr>
          <a:xfrm rot="10800000">
            <a:off x="0" y="0"/>
            <a:ext cx="9137860" cy="1346998"/>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1A631112-62B5-974C-417B-950F292399D2}"/>
              </a:ext>
            </a:extLst>
          </p:cNvPr>
          <p:cNvCxnSpPr>
            <a:cxnSpLocks/>
          </p:cNvCxnSpPr>
          <p:nvPr/>
        </p:nvCxnSpPr>
        <p:spPr>
          <a:xfrm>
            <a:off x="455557"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794B992-C0B5-7DD1-6C5C-E7DB5D5AED22}"/>
              </a:ext>
            </a:extLst>
          </p:cNvPr>
          <p:cNvCxnSpPr>
            <a:cxnSpLocks/>
          </p:cNvCxnSpPr>
          <p:nvPr/>
        </p:nvCxnSpPr>
        <p:spPr>
          <a:xfrm>
            <a:off x="8725575"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53A8CCA-30BB-84E4-D523-0A5B22DC6138}"/>
              </a:ext>
            </a:extLst>
          </p:cNvPr>
          <p:cNvCxnSpPr>
            <a:cxnSpLocks/>
          </p:cNvCxnSpPr>
          <p:nvPr/>
        </p:nvCxnSpPr>
        <p:spPr>
          <a:xfrm>
            <a:off x="455557" y="2047101"/>
            <a:ext cx="9240893"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85F913B-B43D-0F31-56FC-51DB3088D237}"/>
              </a:ext>
            </a:extLst>
          </p:cNvPr>
          <p:cNvSpPr txBox="1"/>
          <p:nvPr/>
        </p:nvSpPr>
        <p:spPr>
          <a:xfrm>
            <a:off x="184672" y="769883"/>
            <a:ext cx="2168002" cy="523220"/>
          </a:xfrm>
          <a:prstGeom prst="rect">
            <a:avLst/>
          </a:prstGeom>
          <a:solidFill>
            <a:schemeClr val="accent1">
              <a:alpha val="41176"/>
            </a:schemeClr>
          </a:solid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Samaria is conquered by the Assyrians (721 BC)</a:t>
            </a:r>
          </a:p>
        </p:txBody>
      </p:sp>
      <p:sp>
        <p:nvSpPr>
          <p:cNvPr id="13" name="TextBox 12">
            <a:extLst>
              <a:ext uri="{FF2B5EF4-FFF2-40B4-BE49-F238E27FC236}">
                <a16:creationId xmlns:a16="http://schemas.microsoft.com/office/drawing/2014/main" id="{19365514-0BFF-17D0-3609-F7BE5266DB96}"/>
              </a:ext>
            </a:extLst>
          </p:cNvPr>
          <p:cNvSpPr txBox="1"/>
          <p:nvPr/>
        </p:nvSpPr>
        <p:spPr>
          <a:xfrm>
            <a:off x="0" y="101689"/>
            <a:ext cx="9137860"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lang="en-US" sz="3600" b="1" spc="5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israel’s 390 Year punishment</a:t>
            </a:r>
            <a:endParaRPr kumimoji="0" lang="en-US" sz="36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endParaRPr>
          </a:p>
        </p:txBody>
      </p:sp>
      <p:sp>
        <p:nvSpPr>
          <p:cNvPr id="18" name="Left Brace 17">
            <a:extLst>
              <a:ext uri="{FF2B5EF4-FFF2-40B4-BE49-F238E27FC236}">
                <a16:creationId xmlns:a16="http://schemas.microsoft.com/office/drawing/2014/main" id="{B8D047BB-83C0-CEC2-1DC7-FCD9B27A1032}"/>
              </a:ext>
            </a:extLst>
          </p:cNvPr>
          <p:cNvSpPr/>
          <p:nvPr/>
        </p:nvSpPr>
        <p:spPr>
          <a:xfrm rot="16200000">
            <a:off x="4454950" y="-987720"/>
            <a:ext cx="271232" cy="8270018"/>
          </a:xfrm>
          <a:prstGeom prst="leftBrace">
            <a:avLst>
              <a:gd name="adj1" fmla="val 65833"/>
              <a:gd name="adj2" fmla="val 50000"/>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D188AFA5-C73C-76BF-A91D-49B9FF86E7E0}"/>
              </a:ext>
            </a:extLst>
          </p:cNvPr>
          <p:cNvSpPr txBox="1"/>
          <p:nvPr/>
        </p:nvSpPr>
        <p:spPr>
          <a:xfrm>
            <a:off x="3540539" y="3385884"/>
            <a:ext cx="2100054"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6">
                    <a:lumMod val="60000"/>
                    <a:lumOff val="40000"/>
                  </a:schemeClr>
                </a:solidFill>
                <a:effectLst/>
                <a:uLnTx/>
                <a:uFillTx/>
                <a:latin typeface="Calibri"/>
                <a:ea typeface="+mn-ea"/>
                <a:cs typeface="+mn-cs"/>
              </a:rPr>
              <a:t>390 x 7 years (2730 years)</a:t>
            </a:r>
          </a:p>
        </p:txBody>
      </p:sp>
      <p:sp>
        <p:nvSpPr>
          <p:cNvPr id="2" name="TextBox 1">
            <a:extLst>
              <a:ext uri="{FF2B5EF4-FFF2-40B4-BE49-F238E27FC236}">
                <a16:creationId xmlns:a16="http://schemas.microsoft.com/office/drawing/2014/main" id="{B7ABC8E7-E4DC-46EB-062C-0A982B8DC4D3}"/>
              </a:ext>
            </a:extLst>
          </p:cNvPr>
          <p:cNvSpPr txBox="1"/>
          <p:nvPr/>
        </p:nvSpPr>
        <p:spPr>
          <a:xfrm>
            <a:off x="1782796" y="1423753"/>
            <a:ext cx="2168002"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332 BC</a:t>
            </a:r>
          </a:p>
        </p:txBody>
      </p:sp>
      <p:sp>
        <p:nvSpPr>
          <p:cNvPr id="3" name="TextBox 2">
            <a:extLst>
              <a:ext uri="{FF2B5EF4-FFF2-40B4-BE49-F238E27FC236}">
                <a16:creationId xmlns:a16="http://schemas.microsoft.com/office/drawing/2014/main" id="{B8AE3782-2E9A-253F-9D73-F31D6484D33D}"/>
              </a:ext>
            </a:extLst>
          </p:cNvPr>
          <p:cNvSpPr txBox="1"/>
          <p:nvPr/>
        </p:nvSpPr>
        <p:spPr>
          <a:xfrm>
            <a:off x="8246208" y="1351339"/>
            <a:ext cx="2168002"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2001 AD</a:t>
            </a:r>
          </a:p>
        </p:txBody>
      </p:sp>
      <p:cxnSp>
        <p:nvCxnSpPr>
          <p:cNvPr id="4" name="Straight Connector 3">
            <a:extLst>
              <a:ext uri="{FF2B5EF4-FFF2-40B4-BE49-F238E27FC236}">
                <a16:creationId xmlns:a16="http://schemas.microsoft.com/office/drawing/2014/main" id="{E381F08E-54EC-D269-24D3-4FA103BCBB5A}"/>
              </a:ext>
            </a:extLst>
          </p:cNvPr>
          <p:cNvCxnSpPr>
            <a:cxnSpLocks/>
          </p:cNvCxnSpPr>
          <p:nvPr/>
        </p:nvCxnSpPr>
        <p:spPr>
          <a:xfrm>
            <a:off x="2124138" y="1779113"/>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 name="Left Brace 4">
            <a:extLst>
              <a:ext uri="{FF2B5EF4-FFF2-40B4-BE49-F238E27FC236}">
                <a16:creationId xmlns:a16="http://schemas.microsoft.com/office/drawing/2014/main" id="{6E9D319F-8208-6B93-9D21-1F1BBBC1A0D6}"/>
              </a:ext>
            </a:extLst>
          </p:cNvPr>
          <p:cNvSpPr/>
          <p:nvPr/>
        </p:nvSpPr>
        <p:spPr>
          <a:xfrm rot="16200000">
            <a:off x="1147422" y="1741700"/>
            <a:ext cx="271232" cy="1682205"/>
          </a:xfrm>
          <a:prstGeom prst="leftBrace">
            <a:avLst>
              <a:gd name="adj1" fmla="val 65833"/>
              <a:gd name="adj2" fmla="val 50000"/>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74BC9F80-1A24-E939-9D4E-8CD36403F0D5}"/>
              </a:ext>
            </a:extLst>
          </p:cNvPr>
          <p:cNvSpPr txBox="1"/>
          <p:nvPr/>
        </p:nvSpPr>
        <p:spPr>
          <a:xfrm>
            <a:off x="418425" y="2754806"/>
            <a:ext cx="1756383"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0000"/>
                </a:solidFill>
                <a:effectLst/>
                <a:uLnTx/>
                <a:uFillTx/>
                <a:latin typeface="Calibri"/>
                <a:ea typeface="+mn-ea"/>
                <a:cs typeface="+mn-cs"/>
              </a:rPr>
              <a:t>390 years</a:t>
            </a:r>
          </a:p>
        </p:txBody>
      </p:sp>
      <p:sp>
        <p:nvSpPr>
          <p:cNvPr id="15" name="TextBox 14">
            <a:extLst>
              <a:ext uri="{FF2B5EF4-FFF2-40B4-BE49-F238E27FC236}">
                <a16:creationId xmlns:a16="http://schemas.microsoft.com/office/drawing/2014/main" id="{64466262-1519-B4EC-2303-4973C0A0D78F}"/>
              </a:ext>
            </a:extLst>
          </p:cNvPr>
          <p:cNvSpPr txBox="1"/>
          <p:nvPr/>
        </p:nvSpPr>
        <p:spPr>
          <a:xfrm>
            <a:off x="1076327" y="4755760"/>
            <a:ext cx="8067673" cy="276999"/>
          </a:xfrm>
          <a:prstGeom prst="rect">
            <a:avLst/>
          </a:prstGeom>
          <a:noFill/>
        </p:spPr>
        <p:txBody>
          <a:bodyPr wrap="square">
            <a:spAutoFit/>
          </a:bodyPr>
          <a:lstStyle/>
          <a:p>
            <a:pPr algn="r"/>
            <a:r>
              <a:rPr lang="en-US" sz="1200" i="1" kern="150">
                <a:solidFill>
                  <a:schemeClr val="bg1"/>
                </a:solidFill>
                <a:latin typeface="Aptos" panose="020B0004020202020204" pitchFamily="34" charset="0"/>
                <a:ea typeface="SimSun" panose="02010600030101010101" pitchFamily="2" charset="-122"/>
              </a:rPr>
              <a:t>All years are in 364 day years. Free Biblical history and Bible prophecy timeline at fathersalphabet.com/timeline</a:t>
            </a:r>
            <a:endParaRPr lang="en-US" sz="1200">
              <a:solidFill>
                <a:schemeClr val="bg1"/>
              </a:solidFill>
            </a:endParaRPr>
          </a:p>
        </p:txBody>
      </p:sp>
      <p:sp>
        <p:nvSpPr>
          <p:cNvPr id="23" name="Left Brace 22">
            <a:extLst>
              <a:ext uri="{FF2B5EF4-FFF2-40B4-BE49-F238E27FC236}">
                <a16:creationId xmlns:a16="http://schemas.microsoft.com/office/drawing/2014/main" id="{8B83DC88-156E-E6DC-2FFF-B44227C44F47}"/>
              </a:ext>
            </a:extLst>
          </p:cNvPr>
          <p:cNvSpPr/>
          <p:nvPr/>
        </p:nvSpPr>
        <p:spPr>
          <a:xfrm rot="16200000">
            <a:off x="9653909" y="-5320824"/>
            <a:ext cx="321984" cy="18702210"/>
          </a:xfrm>
          <a:prstGeom prst="leftBrace">
            <a:avLst>
              <a:gd name="adj1" fmla="val 65833"/>
              <a:gd name="adj2" fmla="val 50000"/>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19157FA3-21AF-0843-21C6-1B8A399AA263}"/>
              </a:ext>
            </a:extLst>
          </p:cNvPr>
          <p:cNvSpPr txBox="1"/>
          <p:nvPr/>
        </p:nvSpPr>
        <p:spPr>
          <a:xfrm>
            <a:off x="6932497" y="4247477"/>
            <a:ext cx="2100054"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966FF"/>
                </a:solidFill>
                <a:effectLst/>
                <a:uLnTx/>
                <a:uFillTx/>
                <a:latin typeface="Calibri"/>
                <a:ea typeface="+mn-ea"/>
                <a:cs typeface="+mn-cs"/>
              </a:rPr>
              <a:t>390 x 7 x 7 years </a:t>
            </a:r>
            <a:r>
              <a:rPr kumimoji="0" lang="en-US" sz="1400" b="1" i="0" u="none" strike="noStrike" kern="1200" cap="none" spc="0" normalizeH="0" baseline="0" noProof="0">
                <a:ln>
                  <a:noFill/>
                </a:ln>
                <a:solidFill>
                  <a:srgbClr val="9966FF"/>
                </a:solidFill>
                <a:effectLst/>
                <a:uLnTx/>
                <a:uFillTx/>
                <a:latin typeface="Calibri"/>
                <a:ea typeface="+mn-ea"/>
                <a:cs typeface="+mn-cs"/>
                <a:sym typeface="Wingdings" panose="05000000000000000000" pitchFamily="2" charset="2"/>
              </a:rPr>
              <a:t>  </a:t>
            </a:r>
            <a:endParaRPr kumimoji="0" lang="en-US" sz="1400" b="1" i="0" u="none" strike="noStrike" kern="1200" cap="none" spc="0" normalizeH="0" baseline="0" noProof="0">
              <a:ln>
                <a:noFill/>
              </a:ln>
              <a:solidFill>
                <a:srgbClr val="9966FF"/>
              </a:solidFill>
              <a:effectLst/>
              <a:uLnTx/>
              <a:uFillTx/>
              <a:latin typeface="Calibri"/>
              <a:ea typeface="+mn-ea"/>
              <a:cs typeface="+mn-cs"/>
            </a:endParaRPr>
          </a:p>
        </p:txBody>
      </p:sp>
      <p:cxnSp>
        <p:nvCxnSpPr>
          <p:cNvPr id="25" name="Straight Connector 24">
            <a:extLst>
              <a:ext uri="{FF2B5EF4-FFF2-40B4-BE49-F238E27FC236}">
                <a16:creationId xmlns:a16="http://schemas.microsoft.com/office/drawing/2014/main" id="{A4C84891-5C6C-7BE8-8C61-1B6F316DEB85}"/>
              </a:ext>
            </a:extLst>
          </p:cNvPr>
          <p:cNvCxnSpPr>
            <a:cxnSpLocks/>
            <a:endCxn id="18" idx="2"/>
          </p:cNvCxnSpPr>
          <p:nvPr/>
        </p:nvCxnSpPr>
        <p:spPr>
          <a:xfrm>
            <a:off x="8725575" y="2473566"/>
            <a:ext cx="0" cy="53810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E3FEB55-70CB-574E-88D9-4E7D4B2BACC2}"/>
              </a:ext>
            </a:extLst>
          </p:cNvPr>
          <p:cNvSpPr txBox="1"/>
          <p:nvPr/>
        </p:nvSpPr>
        <p:spPr>
          <a:xfrm>
            <a:off x="106396" y="1433290"/>
            <a:ext cx="2168002"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721 BC</a:t>
            </a:r>
          </a:p>
        </p:txBody>
      </p:sp>
      <p:cxnSp>
        <p:nvCxnSpPr>
          <p:cNvPr id="7" name="Straight Connector 6">
            <a:extLst>
              <a:ext uri="{FF2B5EF4-FFF2-40B4-BE49-F238E27FC236}">
                <a16:creationId xmlns:a16="http://schemas.microsoft.com/office/drawing/2014/main" id="{E5414ADF-020B-4474-D77A-D1DEF8C96285}"/>
              </a:ext>
            </a:extLst>
          </p:cNvPr>
          <p:cNvCxnSpPr>
            <a:cxnSpLocks/>
          </p:cNvCxnSpPr>
          <p:nvPr/>
        </p:nvCxnSpPr>
        <p:spPr>
          <a:xfrm>
            <a:off x="455557" y="1293103"/>
            <a:ext cx="0" cy="140187"/>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483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53D6C-6FE4-73BD-4417-17B8A8793397}"/>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0D8DAFA8-754D-7333-4469-062447C78D9D}"/>
              </a:ext>
            </a:extLst>
          </p:cNvPr>
          <p:cNvSpPr/>
          <p:nvPr/>
        </p:nvSpPr>
        <p:spPr>
          <a:xfrm rot="10800000">
            <a:off x="0" y="0"/>
            <a:ext cx="9137860" cy="1346998"/>
          </a:xfrm>
          <a:prstGeom prst="rect">
            <a:avLst/>
          </a:prstGeom>
          <a:gradFill>
            <a:gsLst>
              <a:gs pos="7246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4BD88612-98A9-28F2-A5FF-F056D08426E4}"/>
              </a:ext>
            </a:extLst>
          </p:cNvPr>
          <p:cNvCxnSpPr>
            <a:cxnSpLocks/>
          </p:cNvCxnSpPr>
          <p:nvPr/>
        </p:nvCxnSpPr>
        <p:spPr>
          <a:xfrm>
            <a:off x="455557"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F4FA3E4-DCBB-E0B5-8215-FA916288DDFD}"/>
              </a:ext>
            </a:extLst>
          </p:cNvPr>
          <p:cNvCxnSpPr>
            <a:cxnSpLocks/>
          </p:cNvCxnSpPr>
          <p:nvPr/>
        </p:nvCxnSpPr>
        <p:spPr>
          <a:xfrm>
            <a:off x="8725575" y="177911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23F2CF2-5E5E-0DFF-11E4-AEC2FA64BAA4}"/>
              </a:ext>
            </a:extLst>
          </p:cNvPr>
          <p:cNvCxnSpPr>
            <a:cxnSpLocks/>
          </p:cNvCxnSpPr>
          <p:nvPr/>
        </p:nvCxnSpPr>
        <p:spPr>
          <a:xfrm>
            <a:off x="455557" y="2047101"/>
            <a:ext cx="9168503"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8047854-C499-9320-D4E6-FE179AED3056}"/>
              </a:ext>
            </a:extLst>
          </p:cNvPr>
          <p:cNvSpPr txBox="1"/>
          <p:nvPr/>
        </p:nvSpPr>
        <p:spPr>
          <a:xfrm>
            <a:off x="184672" y="769883"/>
            <a:ext cx="2168002" cy="523220"/>
          </a:xfrm>
          <a:prstGeom prst="rect">
            <a:avLst/>
          </a:prstGeom>
          <a:solidFill>
            <a:schemeClr val="accent1">
              <a:alpha val="41176"/>
            </a:schemeClr>
          </a:solid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Jerusalem is conquered by the Romans (c. 70 AD)</a:t>
            </a:r>
          </a:p>
        </p:txBody>
      </p:sp>
      <p:sp>
        <p:nvSpPr>
          <p:cNvPr id="13" name="TextBox 12">
            <a:extLst>
              <a:ext uri="{FF2B5EF4-FFF2-40B4-BE49-F238E27FC236}">
                <a16:creationId xmlns:a16="http://schemas.microsoft.com/office/drawing/2014/main" id="{6E9B9B28-7B05-0562-3B22-BBF1E17C6D42}"/>
              </a:ext>
            </a:extLst>
          </p:cNvPr>
          <p:cNvSpPr txBox="1"/>
          <p:nvPr/>
        </p:nvSpPr>
        <p:spPr>
          <a:xfrm>
            <a:off x="0" y="101689"/>
            <a:ext cx="9137860" cy="706745"/>
          </a:xfrm>
          <a:prstGeom prst="rect">
            <a:avLst/>
          </a:prstGeom>
          <a:noFill/>
        </p:spPr>
        <p:txBody>
          <a:bodyPr wrap="square">
            <a:noAutofit/>
          </a:bodyPr>
          <a:lstStyle/>
          <a:p>
            <a:pPr marL="0" marR="0" lvl="0" indent="0" algn="ctr" defTabSz="457200" rtl="0" eaLnBrk="1" fontAlgn="auto" latinLnBrk="0" hangingPunct="1">
              <a:lnSpc>
                <a:spcPct val="100000"/>
              </a:lnSpc>
              <a:spcBef>
                <a:spcPts val="505"/>
              </a:spcBef>
              <a:spcAft>
                <a:spcPts val="575"/>
              </a:spcAft>
              <a:buClrTx/>
              <a:buSzTx/>
              <a:buFontTx/>
              <a:buNone/>
              <a:tabLst/>
              <a:defRPr/>
            </a:pPr>
            <a:r>
              <a:rPr lang="en-US" sz="3600" b="1" spc="5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Judah’s 40 Year punishment</a:t>
            </a:r>
            <a:endParaRPr kumimoji="0" lang="en-US" sz="36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Bebas Neue" panose="020B0606020202050201" pitchFamily="34" charset="0"/>
              <a:ea typeface="+mn-ea"/>
              <a:cs typeface="+mn-cs"/>
            </a:endParaRPr>
          </a:p>
        </p:txBody>
      </p:sp>
      <p:sp>
        <p:nvSpPr>
          <p:cNvPr id="2" name="TextBox 1">
            <a:extLst>
              <a:ext uri="{FF2B5EF4-FFF2-40B4-BE49-F238E27FC236}">
                <a16:creationId xmlns:a16="http://schemas.microsoft.com/office/drawing/2014/main" id="{6043233A-6502-8E4F-814C-AB17D5BEF934}"/>
              </a:ext>
            </a:extLst>
          </p:cNvPr>
          <p:cNvSpPr txBox="1"/>
          <p:nvPr/>
        </p:nvSpPr>
        <p:spPr>
          <a:xfrm>
            <a:off x="725521" y="1423753"/>
            <a:ext cx="2168002"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110 AD</a:t>
            </a:r>
          </a:p>
        </p:txBody>
      </p:sp>
      <p:sp>
        <p:nvSpPr>
          <p:cNvPr id="3" name="TextBox 2">
            <a:extLst>
              <a:ext uri="{FF2B5EF4-FFF2-40B4-BE49-F238E27FC236}">
                <a16:creationId xmlns:a16="http://schemas.microsoft.com/office/drawing/2014/main" id="{7C8AC5FA-C7DF-24AC-2377-923B5E83C35B}"/>
              </a:ext>
            </a:extLst>
          </p:cNvPr>
          <p:cNvSpPr txBox="1"/>
          <p:nvPr/>
        </p:nvSpPr>
        <p:spPr>
          <a:xfrm>
            <a:off x="8246208" y="1351339"/>
            <a:ext cx="2168002"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2024 AD</a:t>
            </a:r>
          </a:p>
        </p:txBody>
      </p:sp>
      <p:cxnSp>
        <p:nvCxnSpPr>
          <p:cNvPr id="4" name="Straight Connector 3">
            <a:extLst>
              <a:ext uri="{FF2B5EF4-FFF2-40B4-BE49-F238E27FC236}">
                <a16:creationId xmlns:a16="http://schemas.microsoft.com/office/drawing/2014/main" id="{EB909214-31A9-A909-A8B8-6673A8AC1AFE}"/>
              </a:ext>
            </a:extLst>
          </p:cNvPr>
          <p:cNvCxnSpPr>
            <a:cxnSpLocks/>
          </p:cNvCxnSpPr>
          <p:nvPr/>
        </p:nvCxnSpPr>
        <p:spPr>
          <a:xfrm>
            <a:off x="1066863" y="1779113"/>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 name="Left Brace 4">
            <a:extLst>
              <a:ext uri="{FF2B5EF4-FFF2-40B4-BE49-F238E27FC236}">
                <a16:creationId xmlns:a16="http://schemas.microsoft.com/office/drawing/2014/main" id="{B882C138-B5F4-6E12-9467-7EA587583215}"/>
              </a:ext>
            </a:extLst>
          </p:cNvPr>
          <p:cNvSpPr/>
          <p:nvPr/>
        </p:nvSpPr>
        <p:spPr>
          <a:xfrm rot="16200000">
            <a:off x="618785" y="2270338"/>
            <a:ext cx="271232" cy="624929"/>
          </a:xfrm>
          <a:prstGeom prst="leftBrace">
            <a:avLst>
              <a:gd name="adj1" fmla="val 65833"/>
              <a:gd name="adj2" fmla="val 50000"/>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16E70AAF-C8FB-F628-2F6C-F61A5A5812B0}"/>
              </a:ext>
            </a:extLst>
          </p:cNvPr>
          <p:cNvSpPr txBox="1"/>
          <p:nvPr/>
        </p:nvSpPr>
        <p:spPr>
          <a:xfrm>
            <a:off x="-123791" y="2692857"/>
            <a:ext cx="1756383"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0000"/>
                </a:solidFill>
                <a:effectLst/>
                <a:uLnTx/>
                <a:uFillTx/>
                <a:latin typeface="Calibri"/>
                <a:ea typeface="+mn-ea"/>
                <a:cs typeface="+mn-cs"/>
              </a:rPr>
              <a:t>40 years</a:t>
            </a:r>
          </a:p>
        </p:txBody>
      </p:sp>
      <p:sp>
        <p:nvSpPr>
          <p:cNvPr id="7" name="TextBox 6">
            <a:extLst>
              <a:ext uri="{FF2B5EF4-FFF2-40B4-BE49-F238E27FC236}">
                <a16:creationId xmlns:a16="http://schemas.microsoft.com/office/drawing/2014/main" id="{5D81AD66-7A25-8F48-E7E1-7B16A4391573}"/>
              </a:ext>
            </a:extLst>
          </p:cNvPr>
          <p:cNvSpPr txBox="1"/>
          <p:nvPr/>
        </p:nvSpPr>
        <p:spPr>
          <a:xfrm>
            <a:off x="2317862" y="1433290"/>
            <a:ext cx="2168002"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349 AD</a:t>
            </a:r>
          </a:p>
        </p:txBody>
      </p:sp>
      <p:cxnSp>
        <p:nvCxnSpPr>
          <p:cNvPr id="9" name="Straight Connector 8">
            <a:extLst>
              <a:ext uri="{FF2B5EF4-FFF2-40B4-BE49-F238E27FC236}">
                <a16:creationId xmlns:a16="http://schemas.microsoft.com/office/drawing/2014/main" id="{FC4267C7-BEC7-83FD-9C1B-CAC7D176B06E}"/>
              </a:ext>
            </a:extLst>
          </p:cNvPr>
          <p:cNvCxnSpPr>
            <a:cxnSpLocks/>
          </p:cNvCxnSpPr>
          <p:nvPr/>
        </p:nvCxnSpPr>
        <p:spPr>
          <a:xfrm>
            <a:off x="2659204" y="1788650"/>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 name="Left Brace 9">
            <a:extLst>
              <a:ext uri="{FF2B5EF4-FFF2-40B4-BE49-F238E27FC236}">
                <a16:creationId xmlns:a16="http://schemas.microsoft.com/office/drawing/2014/main" id="{0E6F8101-ADCE-F8A2-B82D-1901EF5A99EC}"/>
              </a:ext>
            </a:extLst>
          </p:cNvPr>
          <p:cNvSpPr/>
          <p:nvPr/>
        </p:nvSpPr>
        <p:spPr>
          <a:xfrm rot="16200000">
            <a:off x="4454952" y="-279289"/>
            <a:ext cx="271232" cy="8270019"/>
          </a:xfrm>
          <a:prstGeom prst="leftBrace">
            <a:avLst>
              <a:gd name="adj1" fmla="val 65833"/>
              <a:gd name="adj2" fmla="val 50000"/>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F215C163-0E0C-110F-2BB3-447B78489F74}"/>
              </a:ext>
            </a:extLst>
          </p:cNvPr>
          <p:cNvSpPr txBox="1"/>
          <p:nvPr/>
        </p:nvSpPr>
        <p:spPr>
          <a:xfrm>
            <a:off x="3317601" y="4065771"/>
            <a:ext cx="2545934"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6">
                    <a:lumMod val="60000"/>
                    <a:lumOff val="40000"/>
                  </a:schemeClr>
                </a:solidFill>
                <a:effectLst/>
                <a:uLnTx/>
                <a:uFillTx/>
                <a:latin typeface="Calibri"/>
                <a:ea typeface="+mn-ea"/>
                <a:cs typeface="+mn-cs"/>
              </a:rPr>
              <a:t>40 x 7 x 7 years (1960 years)</a:t>
            </a:r>
          </a:p>
        </p:txBody>
      </p:sp>
      <p:sp>
        <p:nvSpPr>
          <p:cNvPr id="20" name="Left Brace 19">
            <a:extLst>
              <a:ext uri="{FF2B5EF4-FFF2-40B4-BE49-F238E27FC236}">
                <a16:creationId xmlns:a16="http://schemas.microsoft.com/office/drawing/2014/main" id="{097D2D5D-ACCA-FAB9-7A64-2CE0D68046ED}"/>
              </a:ext>
            </a:extLst>
          </p:cNvPr>
          <p:cNvSpPr/>
          <p:nvPr/>
        </p:nvSpPr>
        <p:spPr>
          <a:xfrm rot="16200000">
            <a:off x="9632440" y="-4892854"/>
            <a:ext cx="354980" cy="18708741"/>
          </a:xfrm>
          <a:prstGeom prst="leftBrace">
            <a:avLst>
              <a:gd name="adj1" fmla="val 65833"/>
              <a:gd name="adj2" fmla="val 50000"/>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C99E2BE7-D8DD-88FB-9B60-B17D3F6CDF61}"/>
              </a:ext>
            </a:extLst>
          </p:cNvPr>
          <p:cNvSpPr txBox="1"/>
          <p:nvPr/>
        </p:nvSpPr>
        <p:spPr>
          <a:xfrm>
            <a:off x="6784275" y="4623919"/>
            <a:ext cx="2545934"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966FF"/>
                </a:solidFill>
                <a:effectLst/>
                <a:uLnTx/>
                <a:uFillTx/>
                <a:latin typeface="Calibri"/>
                <a:ea typeface="+mn-ea"/>
                <a:cs typeface="+mn-cs"/>
              </a:rPr>
              <a:t>40 x 7 x 7 x 7 years </a:t>
            </a:r>
            <a:r>
              <a:rPr kumimoji="0" lang="en-US" sz="1400" b="1" i="0" u="none" strike="noStrike" kern="1200" cap="none" spc="0" normalizeH="0" baseline="0" noProof="0">
                <a:ln>
                  <a:noFill/>
                </a:ln>
                <a:solidFill>
                  <a:srgbClr val="9966FF"/>
                </a:solidFill>
                <a:effectLst/>
                <a:uLnTx/>
                <a:uFillTx/>
                <a:latin typeface="Calibri"/>
                <a:ea typeface="+mn-ea"/>
                <a:cs typeface="+mn-cs"/>
                <a:sym typeface="Wingdings" panose="05000000000000000000" pitchFamily="2" charset="2"/>
              </a:rPr>
              <a:t>  </a:t>
            </a:r>
            <a:r>
              <a:rPr kumimoji="0" lang="en-US" sz="1400" b="1" i="0" u="none" strike="noStrike" kern="1200" cap="none" spc="0" normalizeH="0" baseline="0" noProof="0">
                <a:ln>
                  <a:noFill/>
                </a:ln>
                <a:solidFill>
                  <a:srgbClr val="9966FF"/>
                </a:solidFill>
                <a:effectLst/>
                <a:uLnTx/>
                <a:uFillTx/>
                <a:latin typeface="Calibri"/>
                <a:ea typeface="+mn-ea"/>
                <a:cs typeface="+mn-cs"/>
              </a:rPr>
              <a:t> </a:t>
            </a:r>
          </a:p>
        </p:txBody>
      </p:sp>
      <p:cxnSp>
        <p:nvCxnSpPr>
          <p:cNvPr id="23" name="Straight Connector 22">
            <a:extLst>
              <a:ext uri="{FF2B5EF4-FFF2-40B4-BE49-F238E27FC236}">
                <a16:creationId xmlns:a16="http://schemas.microsoft.com/office/drawing/2014/main" id="{B0428E16-BE97-617E-22B9-F0647AA27492}"/>
              </a:ext>
            </a:extLst>
          </p:cNvPr>
          <p:cNvCxnSpPr>
            <a:cxnSpLocks/>
            <a:endCxn id="10" idx="2"/>
          </p:cNvCxnSpPr>
          <p:nvPr/>
        </p:nvCxnSpPr>
        <p:spPr>
          <a:xfrm>
            <a:off x="8725575" y="2473566"/>
            <a:ext cx="3" cy="1246538"/>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4C0D4ED-262C-7E0F-F5FA-C67FF6B69E43}"/>
              </a:ext>
            </a:extLst>
          </p:cNvPr>
          <p:cNvSpPr txBox="1"/>
          <p:nvPr/>
        </p:nvSpPr>
        <p:spPr>
          <a:xfrm>
            <a:off x="149860" y="1425746"/>
            <a:ext cx="2168002"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1400" b="1">
                <a:solidFill>
                  <a:prstClr val="white"/>
                </a:solidFill>
                <a:latin typeface="Calibri"/>
              </a:rPr>
              <a:t>7</a:t>
            </a:r>
            <a:r>
              <a:rPr kumimoji="0" lang="en-US" sz="1400" b="1" i="0" u="none" strike="noStrike" kern="1200" cap="none" spc="0" normalizeH="0" baseline="0" noProof="0">
                <a:ln>
                  <a:noFill/>
                </a:ln>
                <a:solidFill>
                  <a:prstClr val="white"/>
                </a:solidFill>
                <a:effectLst/>
                <a:uLnTx/>
                <a:uFillTx/>
                <a:latin typeface="Calibri"/>
                <a:ea typeface="+mn-ea"/>
                <a:cs typeface="+mn-cs"/>
              </a:rPr>
              <a:t>0 AD</a:t>
            </a:r>
          </a:p>
        </p:txBody>
      </p:sp>
      <p:cxnSp>
        <p:nvCxnSpPr>
          <p:cNvPr id="15" name="Straight Connector 14">
            <a:extLst>
              <a:ext uri="{FF2B5EF4-FFF2-40B4-BE49-F238E27FC236}">
                <a16:creationId xmlns:a16="http://schemas.microsoft.com/office/drawing/2014/main" id="{F5DCF111-5DB8-B432-777A-DCA04ACE38ED}"/>
              </a:ext>
            </a:extLst>
          </p:cNvPr>
          <p:cNvCxnSpPr>
            <a:cxnSpLocks/>
          </p:cNvCxnSpPr>
          <p:nvPr/>
        </p:nvCxnSpPr>
        <p:spPr>
          <a:xfrm>
            <a:off x="455557" y="1293103"/>
            <a:ext cx="0" cy="140187"/>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7" name="Left Brace 16">
            <a:extLst>
              <a:ext uri="{FF2B5EF4-FFF2-40B4-BE49-F238E27FC236}">
                <a16:creationId xmlns:a16="http://schemas.microsoft.com/office/drawing/2014/main" id="{C40334A3-4089-A764-08F1-580F991F024F}"/>
              </a:ext>
            </a:extLst>
          </p:cNvPr>
          <p:cNvSpPr/>
          <p:nvPr/>
        </p:nvSpPr>
        <p:spPr>
          <a:xfrm rot="16200000">
            <a:off x="1421765" y="2045465"/>
            <a:ext cx="271232" cy="2203647"/>
          </a:xfrm>
          <a:prstGeom prst="leftBrace">
            <a:avLst>
              <a:gd name="adj1" fmla="val 65833"/>
              <a:gd name="adj2" fmla="val 50000"/>
            </a:avLst>
          </a:prstGeom>
          <a:ln w="28575">
            <a:solidFill>
              <a:srgbClr val="FFCC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E4CE21CA-F489-B112-0D8D-ED9839E5CA08}"/>
              </a:ext>
            </a:extLst>
          </p:cNvPr>
          <p:cNvSpPr txBox="1"/>
          <p:nvPr/>
        </p:nvSpPr>
        <p:spPr>
          <a:xfrm>
            <a:off x="507354" y="3338612"/>
            <a:ext cx="2100054" cy="307777"/>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CC99"/>
                </a:solidFill>
                <a:effectLst/>
                <a:uLnTx/>
                <a:uFillTx/>
                <a:latin typeface="Calibri"/>
                <a:ea typeface="+mn-ea"/>
                <a:cs typeface="+mn-cs"/>
              </a:rPr>
              <a:t>40 x 7 years (280 years)</a:t>
            </a:r>
          </a:p>
        </p:txBody>
      </p:sp>
      <p:cxnSp>
        <p:nvCxnSpPr>
          <p:cNvPr id="24" name="Straight Connector 23">
            <a:extLst>
              <a:ext uri="{FF2B5EF4-FFF2-40B4-BE49-F238E27FC236}">
                <a16:creationId xmlns:a16="http://schemas.microsoft.com/office/drawing/2014/main" id="{893E59EB-09CB-102B-E15C-9162E07108BA}"/>
              </a:ext>
            </a:extLst>
          </p:cNvPr>
          <p:cNvCxnSpPr>
            <a:cxnSpLocks/>
          </p:cNvCxnSpPr>
          <p:nvPr/>
        </p:nvCxnSpPr>
        <p:spPr>
          <a:xfrm>
            <a:off x="2659204" y="2422011"/>
            <a:ext cx="0" cy="592815"/>
          </a:xfrm>
          <a:prstGeom prst="line">
            <a:avLst/>
          </a:prstGeom>
          <a:ln w="28575">
            <a:solidFill>
              <a:srgbClr val="FFCC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088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87AF1-14C3-14A6-9B62-E663E1BA8C5D}"/>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2E292C13-BD5E-914A-5066-D9055BF2E943}"/>
              </a:ext>
            </a:extLst>
          </p:cNvPr>
          <p:cNvSpPr txBox="1"/>
          <p:nvPr/>
        </p:nvSpPr>
        <p:spPr>
          <a:xfrm>
            <a:off x="1450975" y="1254889"/>
            <a:ext cx="6450966" cy="2862322"/>
          </a:xfrm>
          <a:prstGeom prst="rect">
            <a:avLst/>
          </a:prstGeom>
          <a:noFill/>
        </p:spPr>
        <p:txBody>
          <a:bodyPr wrap="square">
            <a:spAutoFit/>
          </a:bodyPr>
          <a:lstStyle/>
          <a:p>
            <a:r>
              <a:rPr lang="en-US" kern="150">
                <a:solidFill>
                  <a:schemeClr val="bg1"/>
                </a:solidFill>
                <a:latin typeface="Aptos" panose="020B0004020202020204" pitchFamily="34" charset="0"/>
                <a:ea typeface="SimSun" panose="02010600030101010101" pitchFamily="2" charset="-122"/>
              </a:rPr>
              <a:t>“And the LORD shall scatter thee among all people, from the one end of the earth even unto the other” Deuteronomy 28:64</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“For, lo, I will command, and I will sift the house of Israel among all nations, like as corn is sifted in a sieve, yet shall not the least grain fall upon the earth” Amos 9:9</a:t>
            </a:r>
          </a:p>
          <a:p>
            <a:endParaRPr lang="en-US" kern="150">
              <a:solidFill>
                <a:schemeClr val="bg1"/>
              </a:solidFill>
              <a:latin typeface="Aptos" panose="020B0004020202020204" pitchFamily="34" charset="0"/>
              <a:ea typeface="SimSun" panose="02010600030101010101" pitchFamily="2" charset="-122"/>
            </a:endParaRPr>
          </a:p>
          <a:p>
            <a:r>
              <a:rPr lang="en-US" kern="150">
                <a:solidFill>
                  <a:schemeClr val="bg1"/>
                </a:solidFill>
                <a:latin typeface="Aptos" panose="020B0004020202020204" pitchFamily="34" charset="0"/>
                <a:ea typeface="SimSun" panose="02010600030101010101" pitchFamily="2" charset="-122"/>
              </a:rPr>
              <a:t>“And I scattered them among the heathen, and they were dispersed through the countries: according to their way and according to their doings I judged them” Ezekiel 36:19</a:t>
            </a:r>
          </a:p>
        </p:txBody>
      </p:sp>
      <p:sp>
        <p:nvSpPr>
          <p:cNvPr id="2" name="Rectangle 1">
            <a:extLst>
              <a:ext uri="{FF2B5EF4-FFF2-40B4-BE49-F238E27FC236}">
                <a16:creationId xmlns:a16="http://schemas.microsoft.com/office/drawing/2014/main" id="{EE89C9F7-6F38-3B4A-E6E0-8064576888EC}"/>
              </a:ext>
            </a:extLst>
          </p:cNvPr>
          <p:cNvSpPr/>
          <p:nvPr/>
        </p:nvSpPr>
        <p:spPr>
          <a:xfrm>
            <a:off x="0" y="318403"/>
            <a:ext cx="9143999" cy="707886"/>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Copperplate Gothic Bold" panose="020E0705020206020404" pitchFamily="34" charset="0"/>
                <a:ea typeface="+mn-ea"/>
                <a:cs typeface="+mn-cs"/>
              </a:rPr>
              <a:t>Many Scriptures speak of the scattering of Israel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Copperplate Gothic Bold" panose="020E0705020206020404" pitchFamily="34" charset="0"/>
                <a:ea typeface="+mn-ea"/>
                <a:cs typeface="+mn-cs"/>
              </a:rPr>
              <a:t>to all nations. here are just a few:</a:t>
            </a:r>
          </a:p>
        </p:txBody>
      </p:sp>
    </p:spTree>
    <p:extLst>
      <p:ext uri="{BB962C8B-B14F-4D97-AF65-F5344CB8AC3E}">
        <p14:creationId xmlns:p14="http://schemas.microsoft.com/office/powerpoint/2010/main" val="3121920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4F094-7267-E59B-4694-A2E4087AC1E0}"/>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2EA2F857-7EEB-2F76-CE60-C85567F2B99B}"/>
              </a:ext>
            </a:extLst>
          </p:cNvPr>
          <p:cNvSpPr txBox="1"/>
          <p:nvPr/>
        </p:nvSpPr>
        <p:spPr>
          <a:xfrm>
            <a:off x="1557655" y="432703"/>
            <a:ext cx="6450966" cy="4031873"/>
          </a:xfrm>
          <a:prstGeom prst="rect">
            <a:avLst/>
          </a:prstGeom>
          <a:noFill/>
        </p:spPr>
        <p:txBody>
          <a:bodyPr wrap="square">
            <a:spAutoFit/>
          </a:bodyPr>
          <a:lstStyle/>
          <a:p>
            <a:endParaRPr lang="en-US" sz="1600" kern="150">
              <a:solidFill>
                <a:schemeClr val="bg1"/>
              </a:solidFill>
              <a:latin typeface="Aptos" panose="020B0004020202020204" pitchFamily="34" charset="0"/>
              <a:ea typeface="SimSun" panose="02010600030101010101" pitchFamily="2" charset="-122"/>
            </a:endParaRPr>
          </a:p>
          <a:p>
            <a:r>
              <a:rPr lang="en-US" sz="1600" b="1" i="1" kern="150">
                <a:solidFill>
                  <a:srgbClr val="ED7D31">
                    <a:lumMod val="60000"/>
                    <a:lumOff val="40000"/>
                  </a:srgbClr>
                </a:solidFill>
                <a:latin typeface="Aptos" panose="020B0004020202020204" pitchFamily="34" charset="0"/>
                <a:ea typeface="SimSun" panose="02010600030101010101" pitchFamily="2" charset="-122"/>
              </a:rPr>
              <a:t>From over a million fighting men in all Israel in David’s time…</a:t>
            </a:r>
          </a:p>
          <a:p>
            <a:endParaRPr lang="en-US" sz="1600" kern="150">
              <a:solidFill>
                <a:schemeClr val="bg1"/>
              </a:solidFill>
              <a:latin typeface="Aptos" panose="020B0004020202020204" pitchFamily="34" charset="0"/>
              <a:ea typeface="SimSun" panose="02010600030101010101" pitchFamily="2" charset="-122"/>
            </a:endParaRPr>
          </a:p>
          <a:p>
            <a:r>
              <a:rPr lang="en-US" sz="1600" kern="150">
                <a:solidFill>
                  <a:schemeClr val="bg1"/>
                </a:solidFill>
                <a:latin typeface="Aptos" panose="020B0004020202020204" pitchFamily="34" charset="0"/>
                <a:ea typeface="SimSun" panose="02010600030101010101" pitchFamily="2" charset="-122"/>
              </a:rPr>
              <a:t>“And Joab gave up the sum of the number of the people unto the king: and there were in Israel 800,000 valiant men that drew the sword; and the men of Judah were 500,000 men.” – 2 Samuel 24</a:t>
            </a:r>
            <a:br>
              <a:rPr lang="en-US" sz="1600" kern="150">
                <a:solidFill>
                  <a:schemeClr val="bg1"/>
                </a:solidFill>
                <a:latin typeface="Aptos" panose="020B0004020202020204" pitchFamily="34" charset="0"/>
                <a:ea typeface="SimSun" panose="02010600030101010101" pitchFamily="2" charset="-122"/>
              </a:rPr>
            </a:br>
            <a:endParaRPr lang="en-US" sz="1600" kern="150">
              <a:solidFill>
                <a:schemeClr val="bg1"/>
              </a:solidFill>
              <a:latin typeface="Aptos" panose="020B0004020202020204" pitchFamily="34" charset="0"/>
              <a:ea typeface="SimSun" panose="02010600030101010101" pitchFamily="2" charset="-122"/>
            </a:endParaRPr>
          </a:p>
          <a:p>
            <a:endParaRPr lang="en-US" sz="1600" kern="150">
              <a:solidFill>
                <a:schemeClr val="bg1"/>
              </a:solidFill>
              <a:latin typeface="Aptos" panose="020B0004020202020204" pitchFamily="34" charset="0"/>
              <a:ea typeface="SimSun" panose="02010600030101010101" pitchFamily="2" charset="-122"/>
            </a:endParaRPr>
          </a:p>
          <a:p>
            <a:r>
              <a:rPr lang="en-US" sz="1600" b="1" i="1" kern="150">
                <a:solidFill>
                  <a:srgbClr val="ED7D31">
                    <a:lumMod val="60000"/>
                    <a:lumOff val="40000"/>
                  </a:srgbClr>
                </a:solidFill>
                <a:latin typeface="Aptos" panose="020B0004020202020204" pitchFamily="34" charset="0"/>
                <a:ea typeface="SimSun" panose="02010600030101010101" pitchFamily="2" charset="-122"/>
              </a:rPr>
              <a:t>…to less than 5,000 inhabitants of Jerusalem at its conquest.</a:t>
            </a:r>
          </a:p>
          <a:p>
            <a:endParaRPr lang="en-US" sz="1600" kern="150">
              <a:solidFill>
                <a:schemeClr val="bg1"/>
              </a:solidFill>
              <a:latin typeface="Aptos" panose="020B0004020202020204" pitchFamily="34" charset="0"/>
              <a:ea typeface="SimSun" panose="02010600030101010101" pitchFamily="2" charset="-122"/>
            </a:endParaRPr>
          </a:p>
          <a:p>
            <a:r>
              <a:rPr lang="en-US" sz="1600" kern="150">
                <a:solidFill>
                  <a:schemeClr val="bg1"/>
                </a:solidFill>
                <a:latin typeface="Aptos" panose="020B0004020202020204" pitchFamily="34" charset="0"/>
                <a:ea typeface="SimSun" panose="02010600030101010101" pitchFamily="2" charset="-122"/>
              </a:rPr>
              <a:t>“This is the people whom Nebuchadrezzar carried away captive: in the 17</a:t>
            </a:r>
            <a:r>
              <a:rPr lang="en-US" sz="1600" kern="150" baseline="30000">
                <a:solidFill>
                  <a:schemeClr val="bg1"/>
                </a:solidFill>
                <a:latin typeface="Aptos" panose="020B0004020202020204" pitchFamily="34" charset="0"/>
                <a:ea typeface="SimSun" panose="02010600030101010101" pitchFamily="2" charset="-122"/>
              </a:rPr>
              <a:t>th</a:t>
            </a:r>
            <a:r>
              <a:rPr lang="en-US" sz="1600" kern="150">
                <a:solidFill>
                  <a:schemeClr val="bg1"/>
                </a:solidFill>
                <a:latin typeface="Aptos" panose="020B0004020202020204" pitchFamily="34" charset="0"/>
                <a:ea typeface="SimSun" panose="02010600030101010101" pitchFamily="2" charset="-122"/>
              </a:rPr>
              <a:t> year 3023 Jews: In the 18</a:t>
            </a:r>
            <a:r>
              <a:rPr lang="en-US" sz="1600" kern="150" baseline="30000">
                <a:solidFill>
                  <a:schemeClr val="bg1"/>
                </a:solidFill>
                <a:latin typeface="Aptos" panose="020B0004020202020204" pitchFamily="34" charset="0"/>
                <a:ea typeface="SimSun" panose="02010600030101010101" pitchFamily="2" charset="-122"/>
              </a:rPr>
              <a:t>th</a:t>
            </a:r>
            <a:r>
              <a:rPr lang="en-US" sz="1600" kern="150">
                <a:solidFill>
                  <a:schemeClr val="bg1"/>
                </a:solidFill>
                <a:latin typeface="Aptos" panose="020B0004020202020204" pitchFamily="34" charset="0"/>
                <a:ea typeface="SimSun" panose="02010600030101010101" pitchFamily="2" charset="-122"/>
              </a:rPr>
              <a:t> year of Nebuchadrezzar he carried away captive from Jerusalem 832 persons: In the 23</a:t>
            </a:r>
            <a:r>
              <a:rPr lang="en-US" sz="1600" kern="150" baseline="30000">
                <a:solidFill>
                  <a:schemeClr val="bg1"/>
                </a:solidFill>
                <a:latin typeface="Aptos" panose="020B0004020202020204" pitchFamily="34" charset="0"/>
                <a:ea typeface="SimSun" panose="02010600030101010101" pitchFamily="2" charset="-122"/>
              </a:rPr>
              <a:t>rd</a:t>
            </a:r>
            <a:r>
              <a:rPr lang="en-US" sz="1600" kern="150">
                <a:solidFill>
                  <a:schemeClr val="bg1"/>
                </a:solidFill>
                <a:latin typeface="Aptos" panose="020B0004020202020204" pitchFamily="34" charset="0"/>
                <a:ea typeface="SimSun" panose="02010600030101010101" pitchFamily="2" charset="-122"/>
              </a:rPr>
              <a:t> year of Nebuchadrezzar Nebuzaradan the captain of the guard carried away captive of the Jews 745: all the persons were 4600.” – Jeremiah 52</a:t>
            </a:r>
          </a:p>
          <a:p>
            <a:endParaRPr lang="en-US" sz="1600" kern="150">
              <a:solidFill>
                <a:schemeClr val="bg1"/>
              </a:solidFill>
              <a:latin typeface="Aptos" panose="020B0004020202020204" pitchFamily="34" charset="0"/>
              <a:ea typeface="SimSun" panose="02010600030101010101" pitchFamily="2" charset="-122"/>
            </a:endParaRPr>
          </a:p>
        </p:txBody>
      </p:sp>
    </p:spTree>
    <p:extLst>
      <p:ext uri="{BB962C8B-B14F-4D97-AF65-F5344CB8AC3E}">
        <p14:creationId xmlns:p14="http://schemas.microsoft.com/office/powerpoint/2010/main" val="2525833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27DEE-937A-FEFE-EAF5-263C6DEDD24B}"/>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F547784E-DFA2-8B5B-BCC2-8400D80DCCFD}"/>
              </a:ext>
            </a:extLst>
          </p:cNvPr>
          <p:cNvSpPr txBox="1"/>
          <p:nvPr/>
        </p:nvSpPr>
        <p:spPr>
          <a:xfrm>
            <a:off x="536574" y="887045"/>
            <a:ext cx="8203565" cy="3539430"/>
          </a:xfrm>
          <a:prstGeom prst="rect">
            <a:avLst/>
          </a:prstGeom>
          <a:noFill/>
        </p:spPr>
        <p:txBody>
          <a:bodyPr wrap="square">
            <a:spAutoFit/>
          </a:bodyPr>
          <a:lstStyle/>
          <a:p>
            <a:r>
              <a:rPr lang="en-US" sz="1600" kern="150">
                <a:solidFill>
                  <a:schemeClr val="bg1"/>
                </a:solidFill>
                <a:latin typeface="Aptos" panose="020B0004020202020204" pitchFamily="34" charset="0"/>
                <a:ea typeface="SimSun" panose="02010600030101010101" pitchFamily="2" charset="-122"/>
              </a:rPr>
              <a:t>“For thus saith THE LORD GOD; Behold, I, even I, will both search My sheep, and seek them out. As a shepherd seeketh out his flock in the day that he is among his sheep that are scattered; so will I seek out My sheep, and will deliver them out of all places where they have been scattered in the cloudy and dark day. </a:t>
            </a:r>
          </a:p>
          <a:p>
            <a:endParaRPr lang="en-US" sz="1600" kern="150">
              <a:solidFill>
                <a:schemeClr val="bg1"/>
              </a:solidFill>
              <a:latin typeface="Aptos" panose="020B0004020202020204" pitchFamily="34" charset="0"/>
              <a:ea typeface="SimSun" panose="02010600030101010101" pitchFamily="2" charset="-122"/>
            </a:endParaRPr>
          </a:p>
          <a:p>
            <a:r>
              <a:rPr lang="en-US" sz="1600" kern="150">
                <a:solidFill>
                  <a:schemeClr val="bg1"/>
                </a:solidFill>
                <a:latin typeface="Aptos" panose="020B0004020202020204" pitchFamily="34" charset="0"/>
                <a:ea typeface="SimSun" panose="02010600030101010101" pitchFamily="2" charset="-122"/>
              </a:rPr>
              <a:t>And I will bring them out from the people, and gather them from the countries, and will bring them to their own land, and feed them upon the mountains of Israel by the rivers, and in all the inhabited places of the country. </a:t>
            </a:r>
          </a:p>
          <a:p>
            <a:endParaRPr lang="en-US" sz="1600" kern="150">
              <a:solidFill>
                <a:schemeClr val="bg1"/>
              </a:solidFill>
              <a:latin typeface="Aptos" panose="020B0004020202020204" pitchFamily="34" charset="0"/>
              <a:ea typeface="SimSun" panose="02010600030101010101" pitchFamily="2" charset="-122"/>
            </a:endParaRPr>
          </a:p>
          <a:p>
            <a:r>
              <a:rPr lang="en-US" sz="1600" kern="150">
                <a:solidFill>
                  <a:schemeClr val="bg1"/>
                </a:solidFill>
                <a:latin typeface="Aptos" panose="020B0004020202020204" pitchFamily="34" charset="0"/>
                <a:ea typeface="SimSun" panose="02010600030101010101" pitchFamily="2" charset="-122"/>
              </a:rPr>
              <a:t>I will feed them in a good pasture, and upon the high mountains of Israel shall their fold be: there shall they lie in a good fold, and in a fat pasture shall they feed upon the mountains of Israel. I will feed my flock, and I will cause them to lie down, saith the Lord GOD. </a:t>
            </a:r>
          </a:p>
          <a:p>
            <a:endParaRPr lang="en-US" sz="1600" kern="150">
              <a:solidFill>
                <a:schemeClr val="bg1"/>
              </a:solidFill>
              <a:latin typeface="Aptos" panose="020B0004020202020204" pitchFamily="34" charset="0"/>
              <a:ea typeface="SimSun" panose="02010600030101010101" pitchFamily="2" charset="-122"/>
            </a:endParaRPr>
          </a:p>
          <a:p>
            <a:r>
              <a:rPr lang="en-US" sz="1600" kern="150">
                <a:solidFill>
                  <a:schemeClr val="bg1"/>
                </a:solidFill>
                <a:latin typeface="Aptos" panose="020B0004020202020204" pitchFamily="34" charset="0"/>
                <a:ea typeface="SimSun" panose="02010600030101010101" pitchFamily="2" charset="-122"/>
              </a:rPr>
              <a:t>I will seek that which was lost, and bring again that which was driven away”</a:t>
            </a:r>
          </a:p>
        </p:txBody>
      </p:sp>
      <p:sp>
        <p:nvSpPr>
          <p:cNvPr id="2" name="Rectangle 1">
            <a:extLst>
              <a:ext uri="{FF2B5EF4-FFF2-40B4-BE49-F238E27FC236}">
                <a16:creationId xmlns:a16="http://schemas.microsoft.com/office/drawing/2014/main" id="{7A34CA2E-7EA7-42FE-229F-D877B66E8EBE}"/>
              </a:ext>
            </a:extLst>
          </p:cNvPr>
          <p:cNvSpPr/>
          <p:nvPr/>
        </p:nvSpPr>
        <p:spPr>
          <a:xfrm>
            <a:off x="0" y="139499"/>
            <a:ext cx="9143999" cy="400110"/>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50" normalizeH="0" baseline="0" noProof="0">
                <a:ln w="0">
                  <a:solidFill>
                    <a:srgbClr val="ED7D31">
                      <a:lumMod val="50000"/>
                    </a:srgb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uLnTx/>
                <a:uFillTx/>
                <a:latin typeface="Copperplate Gothic Bold" panose="020E0705020206020404" pitchFamily="34" charset="0"/>
                <a:ea typeface="+mn-ea"/>
                <a:cs typeface="+mn-cs"/>
              </a:rPr>
              <a:t>To the lost sheep of the House of Israel</a:t>
            </a:r>
          </a:p>
        </p:txBody>
      </p:sp>
      <p:sp>
        <p:nvSpPr>
          <p:cNvPr id="3" name="TextBox 2">
            <a:extLst>
              <a:ext uri="{FF2B5EF4-FFF2-40B4-BE49-F238E27FC236}">
                <a16:creationId xmlns:a16="http://schemas.microsoft.com/office/drawing/2014/main" id="{1F80BAC0-99D8-3002-C937-4E6011F5AF22}"/>
              </a:ext>
            </a:extLst>
          </p:cNvPr>
          <p:cNvSpPr txBox="1"/>
          <p:nvPr/>
        </p:nvSpPr>
        <p:spPr>
          <a:xfrm>
            <a:off x="4107181" y="4426475"/>
            <a:ext cx="4572000" cy="307777"/>
          </a:xfrm>
          <a:prstGeom prst="rect">
            <a:avLst/>
          </a:prstGeom>
          <a:noFill/>
        </p:spPr>
        <p:txBody>
          <a:bodyPr wrap="square">
            <a:spAutoFit/>
          </a:bodyPr>
          <a:lstStyle/>
          <a:p>
            <a:pPr marL="450215" algn="r"/>
            <a:r>
              <a:rPr lang="en-US" sz="14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Ezekiel  34</a:t>
            </a:r>
            <a:endParaRPr lang="en-US" sz="1400"/>
          </a:p>
        </p:txBody>
      </p:sp>
    </p:spTree>
    <p:extLst>
      <p:ext uri="{BB962C8B-B14F-4D97-AF65-F5344CB8AC3E}">
        <p14:creationId xmlns:p14="http://schemas.microsoft.com/office/powerpoint/2010/main" val="988167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5298</TotalTime>
  <Words>4184</Words>
  <Application>Microsoft Office PowerPoint</Application>
  <PresentationFormat>On-screen Show (16:9)</PresentationFormat>
  <Paragraphs>325</Paragraphs>
  <Slides>44</Slides>
  <Notes>2</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44</vt:i4>
      </vt:variant>
    </vt:vector>
  </HeadingPairs>
  <TitlesOfParts>
    <vt:vector size="56" baseType="lpstr">
      <vt:lpstr>Aptos</vt:lpstr>
      <vt:lpstr>Aptos Display</vt:lpstr>
      <vt:lpstr>Arial</vt:lpstr>
      <vt:lpstr>Bebas Neue</vt:lpstr>
      <vt:lpstr>Calibri</vt:lpstr>
      <vt:lpstr>Calibri Light</vt:lpstr>
      <vt:lpstr>Copperplate Gothic Bold</vt:lpstr>
      <vt:lpstr>OHFontBold</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MD</dc:creator>
  <cp:lastModifiedBy>mariana dawson</cp:lastModifiedBy>
  <cp:revision>448</cp:revision>
  <cp:lastPrinted>2024-07-18T05:30:11Z</cp:lastPrinted>
  <dcterms:created xsi:type="dcterms:W3CDTF">2024-06-24T21:13:00Z</dcterms:created>
  <dcterms:modified xsi:type="dcterms:W3CDTF">2024-11-06T09:10:36Z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C5B6902EC47B4160A11E1CABE2AD7C1A_12</vt:lpwstr>
  </property>
  <property fmtid="{D5CDD505-2E9C-101B-9397-08002B2CF9AE}" pid="3" name="KSOProductBuildVer">
    <vt:lpwstr>1033-12.2.0.13213</vt:lpwstr>
  </property>
</Properties>
</file>